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7" r:id="rId2"/>
    <p:sldId id="317" r:id="rId3"/>
    <p:sldId id="328" r:id="rId4"/>
    <p:sldId id="284" r:id="rId5"/>
    <p:sldId id="285" r:id="rId6"/>
    <p:sldId id="286" r:id="rId7"/>
    <p:sldId id="329" r:id="rId8"/>
    <p:sldId id="327" r:id="rId9"/>
    <p:sldId id="320" r:id="rId10"/>
    <p:sldId id="322" r:id="rId11"/>
    <p:sldId id="324" r:id="rId12"/>
    <p:sldId id="330" r:id="rId13"/>
    <p:sldId id="29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58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4"/>
    <p:restoredTop sz="93681"/>
  </p:normalViewPr>
  <p:slideViewPr>
    <p:cSldViewPr snapToGrid="0" snapToObjects="1">
      <p:cViewPr>
        <p:scale>
          <a:sx n="117" d="100"/>
          <a:sy n="117" d="100"/>
        </p:scale>
        <p:origin x="384" y="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30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6A50A-85D8-AD4D-9E6C-4A0354CB5A47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36C85-52C1-A147-A3D6-BDCE25E7B7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15612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3A8FC-1909-2F46-A7D5-4F18BE8E1DA6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9727E-DEE2-C84E-AF84-3B42AF643B2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6730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96B5A1-9E43-4E4F-B7ED-CE45483E7D66}" type="slidenum">
              <a:rPr lang="es-ES" smtClean="0"/>
              <a:pPr/>
              <a:t>4</a:t>
            </a:fld>
            <a:endParaRPr lang="es-E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027" y="4342939"/>
            <a:ext cx="5483946" cy="4114587"/>
          </a:xfrm>
          <a:noFill/>
          <a:ln/>
        </p:spPr>
        <p:txBody>
          <a:bodyPr/>
          <a:lstStyle/>
          <a:p>
            <a:pPr eaLnBrk="1" hangingPunct="1"/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xmlns="" val="1056908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975338" y="2510370"/>
            <a:ext cx="8241324" cy="1362075"/>
          </a:xfrm>
          <a:noFill/>
        </p:spPr>
        <p:txBody>
          <a:bodyPr anchor="t"/>
          <a:lstStyle>
            <a:lvl1pPr marL="0" indent="0" algn="ctr">
              <a:buNone/>
              <a:defRPr sz="4000" b="0" cap="none"/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1975338" y="1857283"/>
            <a:ext cx="8241324" cy="642231"/>
          </a:xfrm>
        </p:spPr>
        <p:txBody>
          <a:bodyPr anchor="b"/>
          <a:lstStyle>
            <a:lvl1pPr marL="0" indent="0" algn="ctr">
              <a:buNone/>
              <a:defRPr sz="2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pic>
        <p:nvPicPr>
          <p:cNvPr id="11" name="Picture 10" descr="MU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274" t="31767" r="29899" b="32994"/>
          <a:stretch/>
        </p:blipFill>
        <p:spPr>
          <a:xfrm>
            <a:off x="5165724" y="4070575"/>
            <a:ext cx="1860552" cy="2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790491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5054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74214" y="274639"/>
            <a:ext cx="654229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9220973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93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35380" y="2206604"/>
            <a:ext cx="4759602" cy="1362075"/>
          </a:xfrm>
          <a:noFill/>
        </p:spPr>
        <p:txBody>
          <a:bodyPr anchor="b">
            <a:normAutofit/>
          </a:bodyPr>
          <a:lstStyle>
            <a:lvl1pPr marL="0" indent="0" algn="l">
              <a:buNone/>
              <a:defRPr sz="3200" b="0" cap="none"/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5380" y="3623394"/>
            <a:ext cx="4759602" cy="1184275"/>
          </a:xfrm>
          <a:noFill/>
        </p:spPr>
        <p:txBody>
          <a:bodyPr anchor="t"/>
          <a:lstStyle>
            <a:lvl1pPr marL="0" indent="0" algn="l">
              <a:buNone/>
              <a:defRPr sz="2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pic>
        <p:nvPicPr>
          <p:cNvPr id="8" name="Picture 7" descr="MU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274" t="31767" r="29899" b="32994"/>
          <a:stretch/>
        </p:blipFill>
        <p:spPr>
          <a:xfrm>
            <a:off x="2455700" y="2206604"/>
            <a:ext cx="1860552" cy="2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810990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indent="0">
              <a:buClr>
                <a:schemeClr val="bg1">
                  <a:lumMod val="95000"/>
                </a:schemeClr>
              </a:buClr>
              <a:buFont typeface="Courier New" charset="0"/>
              <a:buNone/>
              <a:defRPr/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to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to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15745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27582" y="6356351"/>
            <a:ext cx="636982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6FEA-1119-414E-9BDA-0F3F06B9EA5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640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3181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Century Gothic"/>
                <a:cs typeface="Century Gothi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Century Gothic"/>
                <a:cs typeface="Century Gothic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829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9656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6FEA-1119-414E-9BDA-0F3F06B9EA5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604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631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7889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72036"/>
            <a:ext cx="10421815" cy="42815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to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84520"/>
            <a:ext cx="10972800" cy="4578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to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1683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20797" y="6356351"/>
            <a:ext cx="63853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74213" y="6356351"/>
            <a:ext cx="1608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56FEA-1119-414E-9BDA-0F3F06B9EA58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0" name="Picture 9" descr="MU.ai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274" t="31767" r="29899" b="32994"/>
          <a:stretch/>
        </p:blipFill>
        <p:spPr>
          <a:xfrm>
            <a:off x="11207014" y="227605"/>
            <a:ext cx="750772" cy="917018"/>
          </a:xfrm>
          <a:prstGeom prst="rect">
            <a:avLst/>
          </a:prstGeom>
        </p:spPr>
      </p:pic>
      <p:sp>
        <p:nvSpPr>
          <p:cNvPr id="12" name="L-Shape 11"/>
          <p:cNvSpPr/>
          <p:nvPr userDrawn="1"/>
        </p:nvSpPr>
        <p:spPr>
          <a:xfrm>
            <a:off x="382694" y="765619"/>
            <a:ext cx="324320" cy="331622"/>
          </a:xfrm>
          <a:prstGeom prst="corner">
            <a:avLst>
              <a:gd name="adj1" fmla="val 45581"/>
              <a:gd name="adj2" fmla="val 49135"/>
            </a:avLst>
          </a:prstGeom>
          <a:solidFill>
            <a:srgbClr val="008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350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0" indent="0" algn="l" defTabSz="457200" rtl="0" eaLnBrk="1" latinLnBrk="0" hangingPunct="1">
        <a:spcBef>
          <a:spcPct val="0"/>
        </a:spcBef>
        <a:buClr>
          <a:schemeClr val="bg1">
            <a:lumMod val="95000"/>
          </a:schemeClr>
        </a:buClr>
        <a:buFont typeface="Arial" charset="0"/>
        <a:buNone/>
        <a:defRPr sz="3600" b="0" i="0" kern="1200" spc="-150">
          <a:solidFill>
            <a:schemeClr val="tx1"/>
          </a:solidFill>
          <a:latin typeface="Century Gothic"/>
          <a:ea typeface="+mj-ea"/>
          <a:cs typeface="Century Gothic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•"/>
        <a:defRPr sz="2400" kern="1200">
          <a:solidFill>
            <a:schemeClr val="tx1"/>
          </a:solidFill>
          <a:latin typeface="Calibri"/>
          <a:ea typeface="+mn-ea"/>
          <a:cs typeface="Calibri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–"/>
        <a:defRPr sz="2000" kern="1200">
          <a:solidFill>
            <a:schemeClr val="tx1"/>
          </a:solidFill>
          <a:latin typeface="Calibri"/>
          <a:ea typeface="+mn-ea"/>
          <a:cs typeface="Calibri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•"/>
        <a:defRPr sz="1800" kern="1200">
          <a:solidFill>
            <a:schemeClr val="tx1"/>
          </a:solidFill>
          <a:latin typeface="Calibri"/>
          <a:ea typeface="+mn-ea"/>
          <a:cs typeface="Calibri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–"/>
        <a:defRPr sz="1600" kern="1200">
          <a:solidFill>
            <a:schemeClr val="tx1"/>
          </a:solidFill>
          <a:latin typeface="Calibri"/>
          <a:ea typeface="+mn-ea"/>
          <a:cs typeface="Calibri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»"/>
        <a:defRPr sz="1600" kern="1200">
          <a:solidFill>
            <a:schemeClr val="tx1"/>
          </a:solidFill>
          <a:latin typeface="Calibri"/>
          <a:ea typeface="+mn-ea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emf"/><Relationship Id="rId7" Type="http://schemas.openxmlformats.org/officeDocument/2006/relationships/image" Target="../media/image1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-Shape 4"/>
          <p:cNvSpPr/>
          <p:nvPr/>
        </p:nvSpPr>
        <p:spPr>
          <a:xfrm rot="16200000">
            <a:off x="8777482" y="3854440"/>
            <a:ext cx="716981" cy="733124"/>
          </a:xfrm>
          <a:prstGeom prst="corner">
            <a:avLst>
              <a:gd name="adj1" fmla="val 45581"/>
              <a:gd name="adj2" fmla="val 49135"/>
            </a:avLst>
          </a:prstGeom>
          <a:solidFill>
            <a:srgbClr val="0085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770996" y="2395789"/>
            <a:ext cx="4759602" cy="1362075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Research &amp; knowledge transfer model of Mondragon University</a:t>
            </a:r>
            <a:endParaRPr lang="en-GB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4770996" y="3812579"/>
            <a:ext cx="4759602" cy="1184275"/>
          </a:xfrm>
        </p:spPr>
        <p:txBody>
          <a:bodyPr/>
          <a:lstStyle/>
          <a:p>
            <a:r>
              <a:rPr lang="en-GB" noProof="0" dirty="0" smtClean="0"/>
              <a:t>Thematic University-Business Forum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xmlns="" val="424477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Channels of access to employment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6300" y="1387480"/>
            <a:ext cx="6151033" cy="5094248"/>
          </a:xfrm>
          <a:prstGeom prst="rect">
            <a:avLst/>
          </a:prstGeom>
        </p:spPr>
      </p:pic>
      <p:sp>
        <p:nvSpPr>
          <p:cNvPr id="8" name="CuadroTexto 5"/>
          <p:cNvSpPr txBox="1">
            <a:spLocks noChangeArrowheads="1"/>
          </p:cNvSpPr>
          <p:nvPr/>
        </p:nvSpPr>
        <p:spPr bwMode="auto">
          <a:xfrm>
            <a:off x="2463008" y="6500163"/>
            <a:ext cx="74437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eu-ES" sz="1000" dirty="0" smtClean="0">
                <a:latin typeface="+mn-lt"/>
              </a:rPr>
              <a:t>[</a:t>
            </a:r>
            <a:r>
              <a:rPr lang="en-GB" altLang="eu-ES" sz="1000" dirty="0" err="1" smtClean="0">
                <a:latin typeface="+mn-lt"/>
              </a:rPr>
              <a:t>Datos</a:t>
            </a:r>
            <a:r>
              <a:rPr lang="en-GB" altLang="eu-ES" sz="1000" dirty="0" smtClean="0">
                <a:latin typeface="+mn-lt"/>
              </a:rPr>
              <a:t> y </a:t>
            </a:r>
            <a:r>
              <a:rPr lang="en-GB" altLang="eu-ES" sz="1000" dirty="0" err="1" smtClean="0">
                <a:latin typeface="+mn-lt"/>
              </a:rPr>
              <a:t>cifras</a:t>
            </a:r>
            <a:r>
              <a:rPr lang="en-GB" altLang="eu-ES" sz="1000" dirty="0" smtClean="0">
                <a:latin typeface="+mn-lt"/>
              </a:rPr>
              <a:t> </a:t>
            </a:r>
            <a:r>
              <a:rPr lang="en-GB" altLang="eu-ES" sz="1000" dirty="0">
                <a:latin typeface="+mn-lt"/>
              </a:rPr>
              <a:t>de </a:t>
            </a:r>
            <a:r>
              <a:rPr lang="en-GB" altLang="eu-ES" sz="1000" dirty="0" err="1">
                <a:latin typeface="+mn-lt"/>
              </a:rPr>
              <a:t>Estudio</a:t>
            </a:r>
            <a:r>
              <a:rPr lang="en-GB" altLang="eu-ES" sz="1000" dirty="0">
                <a:latin typeface="+mn-lt"/>
              </a:rPr>
              <a:t> de </a:t>
            </a:r>
            <a:r>
              <a:rPr lang="en-GB" altLang="eu-ES" sz="1000" dirty="0" err="1" smtClean="0">
                <a:latin typeface="+mn-lt"/>
              </a:rPr>
              <a:t>Incorporación</a:t>
            </a:r>
            <a:r>
              <a:rPr lang="en-GB" altLang="eu-ES" sz="1000" dirty="0" smtClean="0">
                <a:latin typeface="+mn-lt"/>
              </a:rPr>
              <a:t> </a:t>
            </a:r>
            <a:r>
              <a:rPr lang="en-GB" altLang="eu-ES" sz="1000" dirty="0">
                <a:latin typeface="+mn-lt"/>
              </a:rPr>
              <a:t>a la Vida </a:t>
            </a:r>
            <a:r>
              <a:rPr lang="en-GB" altLang="eu-ES" sz="1000" dirty="0" err="1" smtClean="0">
                <a:latin typeface="+mn-lt"/>
              </a:rPr>
              <a:t>Laboral</a:t>
            </a:r>
            <a:r>
              <a:rPr lang="en-GB" altLang="eu-ES" sz="1000" dirty="0" smtClean="0">
                <a:latin typeface="+mn-lt"/>
              </a:rPr>
              <a:t> PROMOCIÓN </a:t>
            </a:r>
            <a:r>
              <a:rPr lang="en-GB" altLang="eu-ES" sz="1000" dirty="0">
                <a:latin typeface="+mn-lt"/>
              </a:rPr>
              <a:t>UNIVERSITARIA DE GRADO </a:t>
            </a:r>
            <a:r>
              <a:rPr lang="en-GB" altLang="eu-ES" sz="1000" dirty="0" smtClean="0">
                <a:latin typeface="+mn-lt"/>
              </a:rPr>
              <a:t>DE 2012, LANBIDE 2016]</a:t>
            </a:r>
            <a:endParaRPr lang="en-GB" altLang="eu-ES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58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Job location</a:t>
            </a:r>
            <a:endParaRPr lang="en-GB" dirty="0"/>
          </a:p>
        </p:txBody>
      </p:sp>
      <p:pic>
        <p:nvPicPr>
          <p:cNvPr id="21509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3008" y="2220685"/>
            <a:ext cx="7023383" cy="2960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2463008" y="6322033"/>
            <a:ext cx="74437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eu-ES" sz="1000" dirty="0" smtClean="0">
                <a:latin typeface="+mn-lt"/>
              </a:rPr>
              <a:t>[</a:t>
            </a:r>
            <a:r>
              <a:rPr lang="en-GB" altLang="eu-ES" sz="1000" dirty="0" err="1" smtClean="0">
                <a:latin typeface="+mn-lt"/>
              </a:rPr>
              <a:t>Datos</a:t>
            </a:r>
            <a:r>
              <a:rPr lang="en-GB" altLang="eu-ES" sz="1000" dirty="0" smtClean="0">
                <a:latin typeface="+mn-lt"/>
              </a:rPr>
              <a:t> y </a:t>
            </a:r>
            <a:r>
              <a:rPr lang="en-GB" altLang="eu-ES" sz="1000" dirty="0" err="1" smtClean="0">
                <a:latin typeface="+mn-lt"/>
              </a:rPr>
              <a:t>cifras</a:t>
            </a:r>
            <a:r>
              <a:rPr lang="en-GB" altLang="eu-ES" sz="1000" dirty="0" smtClean="0">
                <a:latin typeface="+mn-lt"/>
              </a:rPr>
              <a:t> </a:t>
            </a:r>
            <a:r>
              <a:rPr lang="en-GB" altLang="eu-ES" sz="1000" dirty="0">
                <a:latin typeface="+mn-lt"/>
              </a:rPr>
              <a:t>de </a:t>
            </a:r>
            <a:r>
              <a:rPr lang="en-GB" altLang="eu-ES" sz="1000" dirty="0" err="1">
                <a:latin typeface="+mn-lt"/>
              </a:rPr>
              <a:t>Estudio</a:t>
            </a:r>
            <a:r>
              <a:rPr lang="en-GB" altLang="eu-ES" sz="1000" dirty="0">
                <a:latin typeface="+mn-lt"/>
              </a:rPr>
              <a:t> de </a:t>
            </a:r>
            <a:r>
              <a:rPr lang="en-GB" altLang="eu-ES" sz="1000" dirty="0" err="1" smtClean="0">
                <a:latin typeface="+mn-lt"/>
              </a:rPr>
              <a:t>Incorporación</a:t>
            </a:r>
            <a:r>
              <a:rPr lang="en-GB" altLang="eu-ES" sz="1000" dirty="0" smtClean="0">
                <a:latin typeface="+mn-lt"/>
              </a:rPr>
              <a:t> </a:t>
            </a:r>
            <a:r>
              <a:rPr lang="en-GB" altLang="eu-ES" sz="1000" dirty="0">
                <a:latin typeface="+mn-lt"/>
              </a:rPr>
              <a:t>a la Vida </a:t>
            </a:r>
            <a:r>
              <a:rPr lang="en-GB" altLang="eu-ES" sz="1000" dirty="0" err="1" smtClean="0">
                <a:latin typeface="+mn-lt"/>
              </a:rPr>
              <a:t>Laboral</a:t>
            </a:r>
            <a:r>
              <a:rPr lang="en-GB" altLang="eu-ES" sz="1000" dirty="0" smtClean="0">
                <a:latin typeface="+mn-lt"/>
              </a:rPr>
              <a:t> PROMOCIÓN </a:t>
            </a:r>
            <a:r>
              <a:rPr lang="en-GB" altLang="eu-ES" sz="1000" dirty="0">
                <a:latin typeface="+mn-lt"/>
              </a:rPr>
              <a:t>UNIVERSITARIA DE GRADO </a:t>
            </a:r>
            <a:r>
              <a:rPr lang="en-GB" altLang="eu-ES" sz="1000" dirty="0" smtClean="0">
                <a:latin typeface="+mn-lt"/>
              </a:rPr>
              <a:t>DE 2012, LANBIDE 2014]</a:t>
            </a:r>
            <a:endParaRPr lang="en-GB" altLang="eu-ES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47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challenges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584520"/>
            <a:ext cx="5486400" cy="457879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For the faculty of engineering</a:t>
            </a:r>
          </a:p>
          <a:p>
            <a:pPr lvl="1"/>
            <a:r>
              <a:rPr lang="en-US" dirty="0" smtClean="0"/>
              <a:t>Attract talent </a:t>
            </a:r>
          </a:p>
          <a:p>
            <a:pPr lvl="1"/>
            <a:r>
              <a:rPr lang="en-US" dirty="0" smtClean="0"/>
              <a:t>Boost STEM studies</a:t>
            </a:r>
          </a:p>
          <a:p>
            <a:pPr lvl="1"/>
            <a:r>
              <a:rPr lang="en-US" dirty="0" smtClean="0"/>
              <a:t>Increase </a:t>
            </a:r>
            <a:r>
              <a:rPr lang="en-US" dirty="0"/>
              <a:t>s</a:t>
            </a:r>
            <a:r>
              <a:rPr lang="en-US" dirty="0" smtClean="0"/>
              <a:t>pecialization and quality of our </a:t>
            </a:r>
            <a:r>
              <a:rPr lang="en-US" dirty="0"/>
              <a:t>focused fundamental research</a:t>
            </a:r>
          </a:p>
          <a:p>
            <a:pPr lvl="1"/>
            <a:r>
              <a:rPr lang="en-US" dirty="0" smtClean="0"/>
              <a:t>Increase alliances </a:t>
            </a:r>
            <a:r>
              <a:rPr lang="en-US" dirty="0"/>
              <a:t>and collaboration with other regions and </a:t>
            </a:r>
            <a:r>
              <a:rPr lang="en-US" dirty="0" smtClean="0"/>
              <a:t>countries</a:t>
            </a:r>
          </a:p>
          <a:p>
            <a:pPr lvl="1"/>
            <a:r>
              <a:rPr lang="en-US" dirty="0" smtClean="0"/>
              <a:t>Give a better R&amp;D service to SMEs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For the Basque Country</a:t>
            </a:r>
            <a:endParaRPr lang="en-US" dirty="0"/>
          </a:p>
          <a:p>
            <a:pPr lvl="1"/>
            <a:r>
              <a:rPr lang="en-US" dirty="0" smtClean="0"/>
              <a:t>Create knowledge and innovation based jobs and industries</a:t>
            </a:r>
          </a:p>
          <a:p>
            <a:pPr lvl="2"/>
            <a:r>
              <a:rPr lang="en-US" dirty="0" smtClean="0"/>
              <a:t>Increasing </a:t>
            </a:r>
            <a:r>
              <a:rPr lang="en-US" dirty="0"/>
              <a:t>R&amp;D </a:t>
            </a:r>
            <a:r>
              <a:rPr lang="en-US" dirty="0" smtClean="0"/>
              <a:t>funding</a:t>
            </a:r>
          </a:p>
          <a:p>
            <a:pPr lvl="2"/>
            <a:r>
              <a:rPr lang="en-US" dirty="0" smtClean="0"/>
              <a:t>Making better use of resources</a:t>
            </a:r>
          </a:p>
          <a:p>
            <a:pPr lvl="2"/>
            <a:r>
              <a:rPr lang="en-US" dirty="0" smtClean="0"/>
              <a:t>Improving knowledge transfer </a:t>
            </a:r>
          </a:p>
          <a:p>
            <a:pPr lvl="2"/>
            <a:r>
              <a:rPr lang="en-US" dirty="0" smtClean="0"/>
              <a:t>Bring the university closer to industry</a:t>
            </a:r>
          </a:p>
          <a:p>
            <a:pPr lvl="2"/>
            <a:r>
              <a:rPr lang="en-US" dirty="0" smtClean="0"/>
              <a:t>Boost innovation and promote entrepreneurship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5010" y="1584520"/>
            <a:ext cx="5749511" cy="457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5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975338" y="2689617"/>
            <a:ext cx="8241324" cy="642231"/>
          </a:xfrm>
        </p:spPr>
        <p:txBody>
          <a:bodyPr>
            <a:noAutofit/>
          </a:bodyPr>
          <a:lstStyle/>
          <a:p>
            <a:r>
              <a:rPr lang="en-GB" sz="3200" noProof="0" dirty="0" err="1" smtClean="0"/>
              <a:t>Eskerrik</a:t>
            </a:r>
            <a:r>
              <a:rPr lang="en-GB" sz="3200" noProof="0" dirty="0" smtClean="0"/>
              <a:t> </a:t>
            </a:r>
            <a:r>
              <a:rPr lang="en-GB" sz="3200" noProof="0" dirty="0" err="1" smtClean="0"/>
              <a:t>asko</a:t>
            </a:r>
            <a:r>
              <a:rPr lang="en-GB" sz="3200" noProof="0" dirty="0" smtClean="0"/>
              <a:t/>
            </a:r>
            <a:br>
              <a:rPr lang="en-GB" sz="3200" noProof="0" dirty="0" smtClean="0"/>
            </a:br>
            <a:r>
              <a:rPr lang="en-GB" sz="3200" noProof="0" dirty="0" err="1" smtClean="0"/>
              <a:t>Muchas</a:t>
            </a:r>
            <a:r>
              <a:rPr lang="en-GB" sz="3200" noProof="0" dirty="0" smtClean="0"/>
              <a:t> </a:t>
            </a:r>
            <a:r>
              <a:rPr lang="en-GB" sz="3200" noProof="0" dirty="0" err="1" smtClean="0"/>
              <a:t>gracias</a:t>
            </a:r>
            <a:r>
              <a:rPr lang="en-GB" sz="3200" noProof="0" dirty="0" smtClean="0"/>
              <a:t/>
            </a:r>
            <a:br>
              <a:rPr lang="en-GB" sz="3200" noProof="0" dirty="0" smtClean="0"/>
            </a:br>
            <a:r>
              <a:rPr lang="en-GB" sz="3200" noProof="0" dirty="0" smtClean="0"/>
              <a:t>Thank you</a:t>
            </a:r>
            <a:endParaRPr lang="en-GB" sz="3200" noProof="0" dirty="0"/>
          </a:p>
        </p:txBody>
      </p:sp>
    </p:spTree>
    <p:extLst>
      <p:ext uri="{BB962C8B-B14F-4D97-AF65-F5344CB8AC3E}">
        <p14:creationId xmlns:p14="http://schemas.microsoft.com/office/powerpoint/2010/main" xmlns="" val="62160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www.whitehouse.gov/sites/default/files/image/PyramidGraphic_Final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4612" y="1621313"/>
            <a:ext cx="5752654" cy="4236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President Obama’s Strategy for American Innovation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343" y="1704441"/>
            <a:ext cx="5686269" cy="4578796"/>
          </a:xfrm>
        </p:spPr>
        <p:txBody>
          <a:bodyPr>
            <a:normAutofit/>
          </a:bodyPr>
          <a:lstStyle/>
          <a:p>
            <a:r>
              <a:rPr lang="en-GB" sz="2000" dirty="0" smtClean="0"/>
              <a:t>America’s future economic growth and international competitiveness depend on our capacity to innovate.  We can create the jobs and industries of the future by doing what America does best –</a:t>
            </a:r>
            <a:r>
              <a:rPr lang="en-GB" sz="2000" b="1" dirty="0" smtClean="0"/>
              <a:t> investing in the creativity and imagination</a:t>
            </a:r>
            <a:r>
              <a:rPr lang="en-GB" sz="2000" dirty="0" smtClean="0"/>
              <a:t> of our people.  </a:t>
            </a:r>
          </a:p>
          <a:p>
            <a:endParaRPr lang="en-GB" sz="2000" dirty="0" smtClean="0"/>
          </a:p>
          <a:p>
            <a:r>
              <a:rPr lang="en-GB" sz="2000" dirty="0" smtClean="0"/>
              <a:t>To win the future, we must out-innovate, out-educate, and out-build the rest of the world. Innovation-based economic growth will bring </a:t>
            </a:r>
            <a:r>
              <a:rPr lang="en-GB" sz="2000" b="1" dirty="0" smtClean="0"/>
              <a:t>greater income, higher quality jobs, and improved health and quality of life </a:t>
            </a:r>
            <a:r>
              <a:rPr lang="en-GB" sz="2000" dirty="0" smtClean="0"/>
              <a:t>to all U.S. citizens. 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150048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of a university in the region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584520"/>
            <a:ext cx="5486400" cy="5124624"/>
          </a:xfrm>
        </p:spPr>
        <p:txBody>
          <a:bodyPr>
            <a:normAutofit/>
          </a:bodyPr>
          <a:lstStyle/>
          <a:p>
            <a:r>
              <a:rPr lang="en-GB" dirty="0" smtClean="0"/>
              <a:t>Mission of the university</a:t>
            </a:r>
          </a:p>
          <a:p>
            <a:pPr lvl="1"/>
            <a:r>
              <a:rPr lang="en-GB" dirty="0" smtClean="0"/>
              <a:t>Increase knowledge </a:t>
            </a:r>
          </a:p>
          <a:p>
            <a:pPr lvl="2"/>
            <a:r>
              <a:rPr lang="en-GB" dirty="0" smtClean="0"/>
              <a:t>New workers</a:t>
            </a:r>
          </a:p>
          <a:p>
            <a:pPr lvl="2"/>
            <a:r>
              <a:rPr lang="en-GB" dirty="0" smtClean="0"/>
              <a:t>Scientific results</a:t>
            </a:r>
          </a:p>
          <a:p>
            <a:pPr lvl="1"/>
            <a:r>
              <a:rPr lang="en-GB" dirty="0" smtClean="0"/>
              <a:t>Transfer knowledge and technology</a:t>
            </a:r>
          </a:p>
          <a:p>
            <a:endParaRPr lang="en-GB" dirty="0" smtClean="0"/>
          </a:p>
          <a:p>
            <a:r>
              <a:rPr lang="en-GB" dirty="0" smtClean="0"/>
              <a:t>How to impact in the region</a:t>
            </a:r>
          </a:p>
          <a:p>
            <a:pPr lvl="1"/>
            <a:r>
              <a:rPr lang="en-GB" dirty="0" smtClean="0"/>
              <a:t>Excellence in education</a:t>
            </a:r>
          </a:p>
          <a:p>
            <a:pPr lvl="2"/>
            <a:r>
              <a:rPr lang="en-GB" dirty="0" smtClean="0"/>
              <a:t>So students stay in the region</a:t>
            </a:r>
          </a:p>
          <a:p>
            <a:pPr lvl="1"/>
            <a:r>
              <a:rPr lang="en-GB" dirty="0" smtClean="0"/>
              <a:t>Excellence in research</a:t>
            </a:r>
          </a:p>
          <a:p>
            <a:pPr lvl="2"/>
            <a:r>
              <a:rPr lang="en-GB" dirty="0" smtClean="0"/>
              <a:t>New products and services</a:t>
            </a:r>
          </a:p>
          <a:p>
            <a:pPr lvl="1"/>
            <a:r>
              <a:rPr lang="en-GB" dirty="0" smtClean="0"/>
              <a:t>Excellence in transfer and collaboration</a:t>
            </a:r>
          </a:p>
          <a:p>
            <a:pPr lvl="1"/>
            <a:r>
              <a:rPr lang="en-GB" dirty="0" smtClean="0"/>
              <a:t>Proximity</a:t>
            </a:r>
          </a:p>
        </p:txBody>
      </p:sp>
      <p:pic>
        <p:nvPicPr>
          <p:cNvPr id="5" name="Picture 2" descr="http://www.channelingreality.com/images/Triple_Helix_collaborative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9019" y="1319214"/>
            <a:ext cx="5238307" cy="514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2809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2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5077" y="4230528"/>
            <a:ext cx="1175716" cy="123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n 2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6031" y="1623655"/>
            <a:ext cx="1191440" cy="116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n 14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4454" y="4108089"/>
            <a:ext cx="1217006" cy="121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4093397" y="3281727"/>
            <a:ext cx="2339975" cy="85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350" tIns="55175" rIns="110350" bIns="55175">
            <a:spAutoFit/>
          </a:bodyPr>
          <a:lstStyle/>
          <a:p>
            <a:pPr algn="ctr" defTabSz="1103313" eaLnBrk="0" hangingPunct="0">
              <a:spcBef>
                <a:spcPct val="50000"/>
              </a:spcBef>
            </a:pP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</a:rPr>
              <a:t>EXCELLENT</a:t>
            </a:r>
          </a:p>
          <a:p>
            <a:pPr algn="ctr" defTabSz="1103313" eaLnBrk="0" hangingPunct="0">
              <a:spcBef>
                <a:spcPct val="50000"/>
              </a:spcBef>
            </a:pP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</a:rPr>
              <a:t>COLLABORATIVE</a:t>
            </a:r>
          </a:p>
          <a:p>
            <a:pPr algn="ctr" defTabSz="1103313" eaLnBrk="0" hangingPunct="0">
              <a:spcBef>
                <a:spcPct val="50000"/>
              </a:spcBef>
            </a:pPr>
            <a:r>
              <a:rPr lang="en-US" sz="1200" b="1" dirty="0">
                <a:solidFill>
                  <a:schemeClr val="accent4">
                    <a:lumMod val="75000"/>
                  </a:schemeClr>
                </a:solidFill>
              </a:rPr>
              <a:t>RESEARCH</a:t>
            </a:r>
          </a:p>
        </p:txBody>
      </p:sp>
      <p:sp>
        <p:nvSpPr>
          <p:cNvPr id="43" name="Oval 9"/>
          <p:cNvSpPr>
            <a:spLocks noChangeArrowheads="1"/>
          </p:cNvSpPr>
          <p:nvPr/>
        </p:nvSpPr>
        <p:spPr bwMode="auto">
          <a:xfrm>
            <a:off x="4794947" y="1671701"/>
            <a:ext cx="1152525" cy="1157288"/>
          </a:xfrm>
          <a:prstGeom prst="ellipse">
            <a:avLst/>
          </a:prstGeom>
          <a:noFill/>
          <a:ln w="38100" cmpd="sng">
            <a:noFill/>
            <a:round/>
            <a:headEnd/>
            <a:tailEnd/>
          </a:ln>
        </p:spPr>
        <p:txBody>
          <a:bodyPr wrap="none" lIns="110350" tIns="55175" rIns="110350" bIns="55175" anchor="ctr"/>
          <a:lstStyle/>
          <a:p>
            <a:pPr algn="ctr" defTabSz="1103313" eaLnBrk="0" hangingPunct="0"/>
            <a:r>
              <a:rPr lang="en-US" sz="1200" b="1" dirty="0">
                <a:solidFill>
                  <a:srgbClr val="FFFFFF"/>
                </a:solidFill>
              </a:rPr>
              <a:t>Excellence</a:t>
            </a:r>
          </a:p>
        </p:txBody>
      </p:sp>
      <p:sp>
        <p:nvSpPr>
          <p:cNvPr id="44" name="Oval 10"/>
          <p:cNvSpPr>
            <a:spLocks noChangeArrowheads="1"/>
          </p:cNvSpPr>
          <p:nvPr/>
        </p:nvSpPr>
        <p:spPr bwMode="auto">
          <a:xfrm>
            <a:off x="5731975" y="4250256"/>
            <a:ext cx="1187450" cy="1106488"/>
          </a:xfrm>
          <a:prstGeom prst="ellipse">
            <a:avLst/>
          </a:prstGeom>
          <a:noFill/>
          <a:ln w="38100" cmpd="sng">
            <a:noFill/>
            <a:round/>
            <a:headEnd/>
            <a:tailEnd/>
          </a:ln>
        </p:spPr>
        <p:txBody>
          <a:bodyPr wrap="none" lIns="110350" tIns="55175" rIns="110350" bIns="55175" anchor="ctr"/>
          <a:lstStyle/>
          <a:p>
            <a:pPr algn="ctr" defTabSz="1103313" eaLnBrk="0" hangingPunct="0"/>
            <a:r>
              <a:rPr lang="en-US" sz="1200" b="1" dirty="0">
                <a:solidFill>
                  <a:srgbClr val="FFFFFF"/>
                </a:solidFill>
              </a:rPr>
              <a:t>Specialization</a:t>
            </a:r>
          </a:p>
        </p:txBody>
      </p:sp>
      <p:sp>
        <p:nvSpPr>
          <p:cNvPr id="45" name="Oval 11"/>
          <p:cNvSpPr>
            <a:spLocks noChangeArrowheads="1"/>
          </p:cNvSpPr>
          <p:nvPr/>
        </p:nvSpPr>
        <p:spPr bwMode="auto">
          <a:xfrm>
            <a:off x="3303252" y="4108090"/>
            <a:ext cx="1152525" cy="1141413"/>
          </a:xfrm>
          <a:prstGeom prst="ellipse">
            <a:avLst/>
          </a:prstGeom>
          <a:noFill/>
          <a:ln w="38100" cmpd="sng">
            <a:noFill/>
            <a:round/>
            <a:headEnd/>
            <a:tailEnd/>
          </a:ln>
        </p:spPr>
        <p:txBody>
          <a:bodyPr wrap="none" lIns="110350" tIns="55175" rIns="110350" bIns="55175" anchor="ctr"/>
          <a:lstStyle/>
          <a:p>
            <a:pPr algn="ctr" defTabSz="1103313" eaLnBrk="0" hangingPunct="0"/>
            <a:r>
              <a:rPr lang="en-US" sz="1200" b="1" dirty="0">
                <a:solidFill>
                  <a:srgbClr val="FFFFFF"/>
                </a:solidFill>
              </a:rPr>
              <a:t>Long term</a:t>
            </a:r>
          </a:p>
        </p:txBody>
      </p:sp>
      <p:sp>
        <p:nvSpPr>
          <p:cNvPr id="46" name="Line 12"/>
          <p:cNvSpPr>
            <a:spLocks noChangeShapeType="1"/>
          </p:cNvSpPr>
          <p:nvPr/>
        </p:nvSpPr>
        <p:spPr bwMode="auto">
          <a:xfrm flipV="1">
            <a:off x="4246952" y="2672862"/>
            <a:ext cx="759493" cy="1435226"/>
          </a:xfrm>
          <a:prstGeom prst="line">
            <a:avLst/>
          </a:prstGeom>
          <a:noFill/>
          <a:ln w="38100" cmpd="sng">
            <a:solidFill>
              <a:schemeClr val="accent6">
                <a:lumMod val="5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lIns="110350" tIns="55175" rIns="110350" bIns="55175" anchor="ctr"/>
          <a:lstStyle/>
          <a:p>
            <a:endParaRPr lang="en-US"/>
          </a:p>
        </p:txBody>
      </p:sp>
      <p:sp>
        <p:nvSpPr>
          <p:cNvPr id="47" name="Line 13"/>
          <p:cNvSpPr>
            <a:spLocks noChangeShapeType="1"/>
          </p:cNvSpPr>
          <p:nvPr/>
        </p:nvSpPr>
        <p:spPr bwMode="auto">
          <a:xfrm>
            <a:off x="5731976" y="2789240"/>
            <a:ext cx="438212" cy="1401539"/>
          </a:xfrm>
          <a:prstGeom prst="line">
            <a:avLst/>
          </a:prstGeom>
          <a:noFill/>
          <a:ln w="38100" cmpd="sng">
            <a:solidFill>
              <a:schemeClr val="accent6">
                <a:lumMod val="5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lIns="110350" tIns="55175" rIns="110350" bIns="55175" anchor="ctr"/>
          <a:lstStyle/>
          <a:p>
            <a:endParaRPr lang="en-US"/>
          </a:p>
        </p:txBody>
      </p:sp>
      <p:sp>
        <p:nvSpPr>
          <p:cNvPr id="48" name="Line 14"/>
          <p:cNvSpPr>
            <a:spLocks noChangeShapeType="1"/>
          </p:cNvSpPr>
          <p:nvPr/>
        </p:nvSpPr>
        <p:spPr bwMode="auto">
          <a:xfrm flipV="1">
            <a:off x="4451461" y="4821869"/>
            <a:ext cx="1271883" cy="12940"/>
          </a:xfrm>
          <a:prstGeom prst="line">
            <a:avLst/>
          </a:prstGeom>
          <a:noFill/>
          <a:ln w="38100" cmpd="sng">
            <a:solidFill>
              <a:schemeClr val="accent6">
                <a:lumMod val="50000"/>
              </a:schemeClr>
            </a:solidFill>
            <a:round/>
            <a:headEnd type="triangle" w="med" len="med"/>
            <a:tailEnd type="triangle" w="med" len="med"/>
          </a:ln>
        </p:spPr>
        <p:txBody>
          <a:bodyPr lIns="110350" tIns="55175" rIns="110350" bIns="55175" anchor="ctr"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5919774" y="1456753"/>
            <a:ext cx="340007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/>
              <a:t>Critical mass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Excellence in research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Knowledge transfer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Innovation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Future engineers and researchers for industry and Technological </a:t>
            </a:r>
            <a:r>
              <a:rPr lang="en-US" sz="1600" dirty="0" err="1"/>
              <a:t>Centres</a:t>
            </a:r>
            <a:r>
              <a:rPr lang="en-US" sz="16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919426" y="4239157"/>
            <a:ext cx="359374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/>
              <a:t>Focus and alignment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From Basic research to Innovation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Specialization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University + Technological </a:t>
            </a:r>
            <a:r>
              <a:rPr lang="en-US" sz="1600" dirty="0" err="1"/>
              <a:t>Centres</a:t>
            </a:r>
            <a:r>
              <a:rPr lang="en-US" sz="1600" dirty="0"/>
              <a:t> + Industry</a:t>
            </a:r>
          </a:p>
        </p:txBody>
      </p:sp>
      <p:sp>
        <p:nvSpPr>
          <p:cNvPr id="6" name="Rectangle 5"/>
          <p:cNvSpPr/>
          <p:nvPr/>
        </p:nvSpPr>
        <p:spPr>
          <a:xfrm>
            <a:off x="1861371" y="5162488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Long term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Stability of research and researchers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New talent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Co-funding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/>
              <a:t>Special tariffs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Collaborative research and knowledge transfer model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xmlns="" val="175604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999512" y="1560608"/>
            <a:ext cx="8230240" cy="4741058"/>
            <a:chOff x="1999512" y="1560608"/>
            <a:chExt cx="8230240" cy="4741058"/>
          </a:xfrm>
        </p:grpSpPr>
        <p:pic>
          <p:nvPicPr>
            <p:cNvPr id="101379" name="Imagen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61" y="1560608"/>
              <a:ext cx="6769791" cy="1384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383" name="Imagen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2277" y="2790960"/>
              <a:ext cx="4944229" cy="1323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1999512" y="2433454"/>
              <a:ext cx="8176995" cy="3868212"/>
              <a:chOff x="380510" y="2557377"/>
              <a:chExt cx="8176995" cy="3868212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434666" y="5506454"/>
                <a:ext cx="8122838" cy="919135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1378" name="Imagen 1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0510" y="2557377"/>
                <a:ext cx="2905685" cy="3666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1384" name="Imagen 1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35181" y="3797238"/>
                <a:ext cx="5522324" cy="2418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8921" name="Imagen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7405" y="5019666"/>
              <a:ext cx="1764710" cy="608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rightnessContrast bright="-24000" contras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65099" y="4394171"/>
              <a:ext cx="742668" cy="742668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5317850" y="6038847"/>
              <a:ext cx="3696528" cy="175462"/>
              <a:chOff x="3698848" y="6162770"/>
              <a:chExt cx="3696528" cy="175462"/>
            </a:xfrm>
          </p:grpSpPr>
          <p:sp>
            <p:nvSpPr>
              <p:cNvPr id="4" name="Pentagon 3"/>
              <p:cNvSpPr/>
              <p:nvPr/>
            </p:nvSpPr>
            <p:spPr>
              <a:xfrm>
                <a:off x="4214863" y="6162770"/>
                <a:ext cx="3180513" cy="175462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Pentagon 15"/>
              <p:cNvSpPr/>
              <p:nvPr/>
            </p:nvSpPr>
            <p:spPr>
              <a:xfrm rot="10800000">
                <a:off x="3698848" y="6162770"/>
                <a:ext cx="3180513" cy="175462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Text Box 81"/>
            <p:cNvSpPr txBox="1">
              <a:spLocks noChangeArrowheads="1"/>
            </p:cNvSpPr>
            <p:nvPr/>
          </p:nvSpPr>
          <p:spPr bwMode="auto">
            <a:xfrm>
              <a:off x="5700699" y="5964046"/>
              <a:ext cx="236758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900" b="1" dirty="0">
                  <a:solidFill>
                    <a:srgbClr val="000000"/>
                  </a:solidFill>
                  <a:latin typeface="Arial" charset="0"/>
                </a:rPr>
                <a:t>TRAINING</a:t>
              </a:r>
              <a:r>
                <a:rPr lang="en-US" sz="1200" b="1" dirty="0">
                  <a:solidFill>
                    <a:srgbClr val="000000"/>
                  </a:solidFill>
                  <a:latin typeface="Arial" charset="0"/>
                </a:rPr>
                <a:t>:</a:t>
              </a:r>
              <a:r>
                <a:rPr lang="en-US" sz="1200" dirty="0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Technicians and researchers</a:t>
              </a:r>
              <a:endPara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Collaborative research and knowledge transfer model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xmlns="" val="1623579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14508" y="1735060"/>
            <a:ext cx="8597233" cy="4656201"/>
            <a:chOff x="1587500" y="2743200"/>
            <a:chExt cx="7175499" cy="3886199"/>
          </a:xfrm>
        </p:grpSpPr>
        <p:pic>
          <p:nvPicPr>
            <p:cNvPr id="102405" name="Imagen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3499" y="2743200"/>
              <a:ext cx="3035300" cy="3695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" name="Agrupar 1"/>
            <p:cNvGrpSpPr>
              <a:grpSpLocks/>
            </p:cNvGrpSpPr>
            <p:nvPr/>
          </p:nvGrpSpPr>
          <p:grpSpPr bwMode="auto">
            <a:xfrm>
              <a:off x="5473699" y="2743200"/>
              <a:ext cx="3289300" cy="3454399"/>
              <a:chOff x="5473700" y="2743201"/>
              <a:chExt cx="3289300" cy="3454399"/>
            </a:xfrm>
          </p:grpSpPr>
          <p:pic>
            <p:nvPicPr>
              <p:cNvPr id="69650" name="Imagen 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73700" y="2743201"/>
                <a:ext cx="2159000" cy="8001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9651" name="Imagen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40500" y="3886201"/>
                <a:ext cx="1485900" cy="110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9652" name="Imagen 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16700" y="5257800"/>
                <a:ext cx="2146300" cy="939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409" name="Imagen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899" y="4038600"/>
              <a:ext cx="1130300" cy="1130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10" name="Imagen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499" y="5753099"/>
              <a:ext cx="2082800" cy="876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Agrupar 2"/>
            <p:cNvGrpSpPr>
              <a:grpSpLocks/>
            </p:cNvGrpSpPr>
            <p:nvPr/>
          </p:nvGrpSpPr>
          <p:grpSpPr bwMode="auto">
            <a:xfrm>
              <a:off x="2578099" y="3124200"/>
              <a:ext cx="1790700" cy="2768600"/>
              <a:chOff x="2578100" y="3124200"/>
              <a:chExt cx="1790700" cy="2768600"/>
            </a:xfrm>
          </p:grpSpPr>
          <p:pic>
            <p:nvPicPr>
              <p:cNvPr id="69648" name="Imagen 11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4300" y="4724400"/>
                <a:ext cx="1714500" cy="1168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9649" name="Imagen 12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78100" y="3124200"/>
                <a:ext cx="1600200" cy="1346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413" name="Imagen 13"/>
            <p:cNvPicPr>
              <a:picLocks noChangeAspect="1"/>
            </p:cNvPicPr>
            <p:nvPr/>
          </p:nvPicPr>
          <p:blipFill>
            <a:blip r:embed="rId10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449" y="3003549"/>
              <a:ext cx="622300" cy="100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14" name="Imagen 14"/>
            <p:cNvPicPr>
              <a:picLocks noChangeAspect="1"/>
            </p:cNvPicPr>
            <p:nvPr/>
          </p:nvPicPr>
          <p:blipFill>
            <a:blip r:embed="rId11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5099" y="5206999"/>
              <a:ext cx="596900" cy="939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15" name="Imagen 15"/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6099" y="5638799"/>
              <a:ext cx="990600" cy="85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16" name="Imagen 16"/>
            <p:cNvPicPr>
              <a:picLocks noChangeAspect="1"/>
            </p:cNvPicPr>
            <p:nvPr/>
          </p:nvPicPr>
          <p:blipFill>
            <a:blip r:embed="rId13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0499" y="5867399"/>
              <a:ext cx="444500" cy="55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17" name="Imagen 17"/>
            <p:cNvPicPr>
              <a:picLocks noChangeAspect="1"/>
            </p:cNvPicPr>
            <p:nvPr/>
          </p:nvPicPr>
          <p:blipFill>
            <a:blip r:embed="rId1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7500" y="4190999"/>
              <a:ext cx="1219200" cy="217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18" name="Imagen 18"/>
            <p:cNvPicPr>
              <a:picLocks noChangeAspect="1"/>
            </p:cNvPicPr>
            <p:nvPr/>
          </p:nvPicPr>
          <p:blipFill>
            <a:blip r:embed="rId15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3500" y="3962400"/>
              <a:ext cx="927100" cy="69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Collaborative research and knowledge transfer model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xmlns="" val="15654207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Collaborative research and knowledge transfer model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84520"/>
            <a:ext cx="5486400" cy="4578796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17 long term collaborative research contracts</a:t>
            </a:r>
          </a:p>
          <a:p>
            <a:r>
              <a:rPr lang="en-GB" dirty="0" smtClean="0"/>
              <a:t>Over 300 projects per year (2/3 funded by industry)</a:t>
            </a:r>
          </a:p>
          <a:p>
            <a:r>
              <a:rPr lang="en-GB" dirty="0" smtClean="0"/>
              <a:t>Private R&amp;D funding: 60% of the budget</a:t>
            </a:r>
          </a:p>
          <a:p>
            <a:pPr lvl="1"/>
            <a:r>
              <a:rPr lang="en-GB" dirty="0" smtClean="0"/>
              <a:t>Non-competitive R&amp;D funding &lt; 13% of the budget</a:t>
            </a:r>
          </a:p>
          <a:p>
            <a:r>
              <a:rPr lang="en-GB" dirty="0" smtClean="0"/>
              <a:t>Founder and directly involved in BIC </a:t>
            </a:r>
            <a:r>
              <a:rPr lang="en-GB" dirty="0" err="1" smtClean="0"/>
              <a:t>GipuzkoaArrasate</a:t>
            </a:r>
            <a:r>
              <a:rPr lang="en-GB" dirty="0" smtClean="0"/>
              <a:t>/</a:t>
            </a:r>
            <a:r>
              <a:rPr lang="en-GB" dirty="0" err="1" smtClean="0"/>
              <a:t>Saiolan</a:t>
            </a:r>
            <a:endParaRPr lang="en-GB" dirty="0" smtClean="0"/>
          </a:p>
          <a:p>
            <a:pPr lvl="1"/>
            <a:r>
              <a:rPr lang="en-GB" dirty="0" smtClean="0"/>
              <a:t>Business innovation centre</a:t>
            </a:r>
          </a:p>
          <a:p>
            <a:r>
              <a:rPr lang="en-GB" dirty="0" smtClean="0"/>
              <a:t>Over 5000 students in professional training courses</a:t>
            </a:r>
          </a:p>
          <a:p>
            <a:r>
              <a:rPr lang="en-GB" dirty="0" smtClean="0"/>
              <a:t>100% students in a one year full-time industrial/research project</a:t>
            </a:r>
          </a:p>
          <a:p>
            <a:pPr lvl="1"/>
            <a:r>
              <a:rPr lang="en-GB" dirty="0" smtClean="0"/>
              <a:t>Both undergraduate and master students</a:t>
            </a:r>
          </a:p>
          <a:p>
            <a:r>
              <a:rPr lang="en-GB" dirty="0" smtClean="0"/>
              <a:t>80% of PhD students funded by companies</a:t>
            </a:r>
          </a:p>
          <a:p>
            <a:pPr lvl="1"/>
            <a:r>
              <a:rPr lang="en-GB" dirty="0" smtClean="0"/>
              <a:t>Including industrial doctorates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62000" y="805191"/>
            <a:ext cx="10421815" cy="42815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ct val="0"/>
              </a:spcBef>
              <a:buClr>
                <a:schemeClr val="bg1">
                  <a:lumMod val="95000"/>
                </a:schemeClr>
              </a:buClr>
              <a:buFont typeface="Courier New" charset="0"/>
              <a:buNone/>
              <a:defRPr sz="3600" b="0" i="0" kern="1200" spc="-150">
                <a:solidFill>
                  <a:schemeClr val="tx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</a:rPr>
              <a:t>Some figures</a:t>
            </a: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094662" y="1896679"/>
            <a:ext cx="5705202" cy="3777499"/>
            <a:chOff x="6094662" y="1896679"/>
            <a:chExt cx="5705202" cy="3777499"/>
          </a:xfrm>
        </p:grpSpPr>
        <p:pic>
          <p:nvPicPr>
            <p:cNvPr id="5" name="Picture 4" descr="Screen Shot 2015-03-01 at 17.07.38.png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402" r="22041" b="13336"/>
            <a:stretch/>
          </p:blipFill>
          <p:spPr>
            <a:xfrm>
              <a:off x="6983030" y="2048343"/>
              <a:ext cx="4689882" cy="281814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094662" y="3167912"/>
              <a:ext cx="164978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Non-Competitive public funding (for education, R&amp;D</a:t>
              </a:r>
              <a:r>
                <a:rPr lang="mr-IN" sz="1400" dirty="0" smtClean="0"/>
                <a:t>…</a:t>
              </a:r>
              <a:r>
                <a:rPr lang="en-US" sz="1400" dirty="0" smtClean="0"/>
                <a:t>)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14473" y="2070047"/>
              <a:ext cx="11004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lang="en-US" sz="1400" smtClean="0"/>
                <a:t>Student fees</a:t>
              </a:r>
              <a:endParaRPr lang="en-US" sz="14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313642" y="4518862"/>
              <a:ext cx="148622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mtClean="0"/>
                <a:t>Technology </a:t>
              </a:r>
              <a:r>
                <a:rPr lang="en-US" sz="1400" dirty="0" smtClean="0"/>
                <a:t>transfer (private R&amp;D </a:t>
              </a:r>
              <a:r>
                <a:rPr lang="en-US" sz="1400" smtClean="0"/>
                <a:t>contracts)</a:t>
              </a:r>
              <a:endParaRPr lang="en-US" sz="1400" dirty="0" smtClean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01648" y="1896679"/>
              <a:ext cx="142235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Competitive public funding (H2020</a:t>
              </a:r>
              <a:r>
                <a:rPr lang="mr-IN" sz="1400" dirty="0" smtClean="0"/>
                <a:t>…</a:t>
              </a:r>
              <a:r>
                <a:rPr lang="en-US" sz="1400" dirty="0" smtClean="0"/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78382" y="5366401"/>
              <a:ext cx="47712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charset="0"/>
                <a:buNone/>
                <a:tabLst/>
                <a:defRPr/>
              </a:pPr>
              <a:r>
                <a:rPr lang="en-US" sz="1400" dirty="0" smtClean="0"/>
                <a:t>[Mondragon University </a:t>
              </a:r>
              <a:r>
                <a:rPr lang="mr-IN" sz="1400" dirty="0" smtClean="0"/>
                <a:t>–</a:t>
              </a:r>
              <a:r>
                <a:rPr lang="en-US" sz="1400" dirty="0" smtClean="0"/>
                <a:t> Faculty of Engineering funding model]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5555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9327" y="10630"/>
            <a:ext cx="743954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726" y="1235478"/>
            <a:ext cx="2686493" cy="4387043"/>
          </a:xfrm>
        </p:spPr>
        <p:txBody>
          <a:bodyPr anchor="t"/>
          <a:lstStyle/>
          <a:p>
            <a:r>
              <a:rPr lang="en-GB" sz="2400" dirty="0" smtClean="0"/>
              <a:t>Collaborative research and knowledge transfer model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148325" y="5532465"/>
            <a:ext cx="29072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Applied research incomes per researcher-lecturer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8726" y="2719052"/>
            <a:ext cx="10421815" cy="42815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ct val="0"/>
              </a:spcBef>
              <a:buClr>
                <a:schemeClr val="bg1">
                  <a:lumMod val="95000"/>
                </a:schemeClr>
              </a:buClr>
              <a:buFont typeface="Courier New" charset="0"/>
              <a:buNone/>
              <a:defRPr sz="3600" b="0" i="0" kern="1200" spc="-150">
                <a:solidFill>
                  <a:schemeClr val="tx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</a:rPr>
              <a:t>Some figures</a:t>
            </a: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298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Employment rate (graduates of 2012)</a:t>
            </a:r>
            <a:endParaRPr lang="en-GB" dirty="0"/>
          </a:p>
        </p:txBody>
      </p:sp>
      <p:sp>
        <p:nvSpPr>
          <p:cNvPr id="12" name="CuadroTexto 5"/>
          <p:cNvSpPr txBox="1">
            <a:spLocks noChangeArrowheads="1"/>
          </p:cNvSpPr>
          <p:nvPr/>
        </p:nvSpPr>
        <p:spPr bwMode="auto">
          <a:xfrm>
            <a:off x="2463008" y="6322033"/>
            <a:ext cx="74437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eu-ES" sz="1000" dirty="0" smtClean="0">
                <a:latin typeface="+mn-lt"/>
              </a:rPr>
              <a:t>[</a:t>
            </a:r>
            <a:r>
              <a:rPr lang="en-GB" altLang="eu-ES" sz="1000" dirty="0" err="1" smtClean="0">
                <a:latin typeface="+mn-lt"/>
              </a:rPr>
              <a:t>Datos</a:t>
            </a:r>
            <a:r>
              <a:rPr lang="en-GB" altLang="eu-ES" sz="1000" dirty="0" smtClean="0">
                <a:latin typeface="+mn-lt"/>
              </a:rPr>
              <a:t> y </a:t>
            </a:r>
            <a:r>
              <a:rPr lang="en-GB" altLang="eu-ES" sz="1000" dirty="0" err="1" smtClean="0">
                <a:latin typeface="+mn-lt"/>
              </a:rPr>
              <a:t>cifras</a:t>
            </a:r>
            <a:r>
              <a:rPr lang="en-GB" altLang="eu-ES" sz="1000" dirty="0" smtClean="0">
                <a:latin typeface="+mn-lt"/>
              </a:rPr>
              <a:t> </a:t>
            </a:r>
            <a:r>
              <a:rPr lang="en-GB" altLang="eu-ES" sz="1000" dirty="0">
                <a:latin typeface="+mn-lt"/>
              </a:rPr>
              <a:t>de </a:t>
            </a:r>
            <a:r>
              <a:rPr lang="en-GB" altLang="eu-ES" sz="1000" dirty="0" err="1">
                <a:latin typeface="+mn-lt"/>
              </a:rPr>
              <a:t>Estudio</a:t>
            </a:r>
            <a:r>
              <a:rPr lang="en-GB" altLang="eu-ES" sz="1000" dirty="0">
                <a:latin typeface="+mn-lt"/>
              </a:rPr>
              <a:t> de </a:t>
            </a:r>
            <a:r>
              <a:rPr lang="en-GB" altLang="eu-ES" sz="1000" dirty="0" err="1" smtClean="0">
                <a:latin typeface="+mn-lt"/>
              </a:rPr>
              <a:t>Incorporación</a:t>
            </a:r>
            <a:r>
              <a:rPr lang="en-GB" altLang="eu-ES" sz="1000" dirty="0" smtClean="0">
                <a:latin typeface="+mn-lt"/>
              </a:rPr>
              <a:t> </a:t>
            </a:r>
            <a:r>
              <a:rPr lang="en-GB" altLang="eu-ES" sz="1000" dirty="0">
                <a:latin typeface="+mn-lt"/>
              </a:rPr>
              <a:t>a la Vida </a:t>
            </a:r>
            <a:r>
              <a:rPr lang="en-GB" altLang="eu-ES" sz="1000" dirty="0" err="1" smtClean="0">
                <a:latin typeface="+mn-lt"/>
              </a:rPr>
              <a:t>Laboral</a:t>
            </a:r>
            <a:r>
              <a:rPr lang="en-GB" altLang="eu-ES" sz="1000" dirty="0" smtClean="0">
                <a:latin typeface="+mn-lt"/>
              </a:rPr>
              <a:t> PROMOCIÓN </a:t>
            </a:r>
            <a:r>
              <a:rPr lang="en-GB" altLang="eu-ES" sz="1000" dirty="0">
                <a:latin typeface="+mn-lt"/>
              </a:rPr>
              <a:t>UNIVERSITARIA DE GRADO </a:t>
            </a:r>
            <a:r>
              <a:rPr lang="en-GB" altLang="eu-ES" sz="1000" dirty="0" smtClean="0">
                <a:latin typeface="+mn-lt"/>
              </a:rPr>
              <a:t>DE 2012, LANBIDE 2016]</a:t>
            </a:r>
            <a:endParaRPr lang="en-GB" altLang="eu-ES" sz="10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1963398"/>
            <a:ext cx="10822380" cy="367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777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+T">
  <a:themeElements>
    <a:clrScheme name="Custom 4 1">
      <a:dk1>
        <a:sysClr val="windowText" lastClr="000000"/>
      </a:dk1>
      <a:lt1>
        <a:sysClr val="window" lastClr="FFFFFF"/>
      </a:lt1>
      <a:dk2>
        <a:srgbClr val="003333"/>
      </a:dk2>
      <a:lt2>
        <a:srgbClr val="EEECE1"/>
      </a:lt2>
      <a:accent1>
        <a:srgbClr val="663366"/>
      </a:accent1>
      <a:accent2>
        <a:srgbClr val="CC0066"/>
      </a:accent2>
      <a:accent3>
        <a:srgbClr val="FF6633"/>
      </a:accent3>
      <a:accent4>
        <a:srgbClr val="003366"/>
      </a:accent4>
      <a:accent5>
        <a:srgbClr val="336666"/>
      </a:accent5>
      <a:accent6>
        <a:srgbClr val="33CCCC"/>
      </a:accent6>
      <a:hlink>
        <a:srgbClr val="33666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I+T.thmx</Template>
  <TotalTime>3351</TotalTime>
  <Words>443</Words>
  <Application>Microsoft Office PowerPoint</Application>
  <PresentationFormat>Personalizado</PresentationFormat>
  <Paragraphs>88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I+T</vt:lpstr>
      <vt:lpstr>Research &amp; knowledge transfer model of Mondragon University</vt:lpstr>
      <vt:lpstr>President Obama’s Strategy for American Innovation</vt:lpstr>
      <vt:lpstr>Impact of a university in the region</vt:lpstr>
      <vt:lpstr>Collaborative research and knowledge transfer model</vt:lpstr>
      <vt:lpstr>Collaborative research and knowledge transfer model</vt:lpstr>
      <vt:lpstr>Collaborative research and knowledge transfer model</vt:lpstr>
      <vt:lpstr>Collaborative research and knowledge transfer model</vt:lpstr>
      <vt:lpstr>Collaborative research and knowledge transfer model</vt:lpstr>
      <vt:lpstr>Employment rate (graduates of 2012)</vt:lpstr>
      <vt:lpstr>Channels of access to employment</vt:lpstr>
      <vt:lpstr>Job location</vt:lpstr>
      <vt:lpstr>Future challenges</vt:lpstr>
      <vt:lpstr>Diapositiva 13</vt:lpstr>
    </vt:vector>
  </TitlesOfParts>
  <Company>MU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Visita</dc:title>
  <dc:creator>R U</dc:creator>
  <cp:lastModifiedBy>bczetlem</cp:lastModifiedBy>
  <cp:revision>739</cp:revision>
  <dcterms:created xsi:type="dcterms:W3CDTF">2015-10-15T06:36:29Z</dcterms:created>
  <dcterms:modified xsi:type="dcterms:W3CDTF">2016-10-18T10:52:05Z</dcterms:modified>
</cp:coreProperties>
</file>