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wdp" ContentType="image/vnd.ms-photo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9"/>
  </p:notesMasterIdLst>
  <p:sldIdLst>
    <p:sldId id="471" r:id="rId2"/>
    <p:sldId id="429" r:id="rId3"/>
    <p:sldId id="412" r:id="rId4"/>
    <p:sldId id="418" r:id="rId5"/>
    <p:sldId id="425" r:id="rId6"/>
    <p:sldId id="419" r:id="rId7"/>
    <p:sldId id="472" r:id="rId8"/>
  </p:sldIdLst>
  <p:sldSz cx="9144000" cy="6858000" type="screen4x3"/>
  <p:notesSz cx="6797675" cy="985678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ABDB77"/>
    <a:srgbClr val="E9EFF7"/>
    <a:srgbClr val="DD6909"/>
    <a:srgbClr val="640000"/>
    <a:srgbClr val="66FF66"/>
    <a:srgbClr val="FF0000"/>
    <a:srgbClr val="FFFFFF"/>
    <a:srgbClr val="713605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85080" autoAdjust="0"/>
  </p:normalViewPr>
  <p:slideViewPr>
    <p:cSldViewPr snapToGrid="0">
      <p:cViewPr>
        <p:scale>
          <a:sx n="80" d="100"/>
          <a:sy n="80" d="100"/>
        </p:scale>
        <p:origin x="-1086" y="-72"/>
      </p:cViewPr>
      <p:guideLst>
        <p:guide orient="horz" pos="2160"/>
        <p:guide pos="984"/>
      </p:guideLst>
    </p:cSldViewPr>
  </p:slideViewPr>
  <p:outlineViewPr>
    <p:cViewPr>
      <p:scale>
        <a:sx n="33" d="100"/>
        <a:sy n="33" d="100"/>
      </p:scale>
      <p:origin x="0" y="675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2839"/>
          </a:xfrm>
          <a:prstGeom prst="rect">
            <a:avLst/>
          </a:prstGeom>
        </p:spPr>
        <p:txBody>
          <a:bodyPr vert="horz" lIns="94789" tIns="47394" rIns="94789" bIns="4739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2839"/>
          </a:xfrm>
          <a:prstGeom prst="rect">
            <a:avLst/>
          </a:prstGeom>
        </p:spPr>
        <p:txBody>
          <a:bodyPr vert="horz" lIns="94789" tIns="47394" rIns="94789" bIns="47394" rtlCol="0"/>
          <a:lstStyle>
            <a:lvl1pPr algn="r">
              <a:defRPr sz="1200"/>
            </a:lvl1pPr>
          </a:lstStyle>
          <a:p>
            <a:fld id="{7BC9BE32-519E-40CF-90C3-B4DA1FA609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9" tIns="47394" rIns="94789" bIns="47394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4789" tIns="47394" rIns="94789" bIns="47394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362240"/>
            <a:ext cx="2945659" cy="492839"/>
          </a:xfrm>
          <a:prstGeom prst="rect">
            <a:avLst/>
          </a:prstGeom>
        </p:spPr>
        <p:txBody>
          <a:bodyPr vert="horz" lIns="94789" tIns="47394" rIns="94789" bIns="4739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4" y="9362240"/>
            <a:ext cx="2945659" cy="492839"/>
          </a:xfrm>
          <a:prstGeom prst="rect">
            <a:avLst/>
          </a:prstGeom>
        </p:spPr>
        <p:txBody>
          <a:bodyPr vert="horz" lIns="94789" tIns="47394" rIns="94789" bIns="47394" rtlCol="0" anchor="b"/>
          <a:lstStyle>
            <a:lvl1pPr algn="r">
              <a:defRPr sz="1200"/>
            </a:lvl1pPr>
          </a:lstStyle>
          <a:p>
            <a:fld id="{E62DB0A3-516C-471B-A79C-70DFF12C13D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41137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Well, thank you </a:t>
            </a:r>
            <a:r>
              <a:rPr lang="en-US" sz="1400" dirty="0" err="1"/>
              <a:t>Mr</a:t>
            </a:r>
            <a:r>
              <a:rPr lang="en-US" sz="1400" dirty="0"/>
              <a:t> Chairman for your kind introduction……</a:t>
            </a:r>
          </a:p>
          <a:p>
            <a:endParaRPr lang="es-ES" sz="1400" dirty="0"/>
          </a:p>
          <a:p>
            <a:r>
              <a:rPr lang="en-US" sz="1400" dirty="0"/>
              <a:t>We have </a:t>
            </a:r>
            <a:r>
              <a:rPr lang="en-US" sz="1400" b="1" dirty="0"/>
              <a:t>forty five minutes, give or take</a:t>
            </a:r>
            <a:r>
              <a:rPr lang="en-US" sz="1400" dirty="0"/>
              <a:t>, in which I will try to do my best for giving you a global picture about how the new research center for advance manufacturing technologies in aeronautics is taking shape, </a:t>
            </a:r>
            <a:endParaRPr lang="es-ES" sz="1400" dirty="0"/>
          </a:p>
          <a:p>
            <a:endParaRPr lang="en-US" sz="1400" dirty="0" smtClean="0"/>
          </a:p>
          <a:p>
            <a:r>
              <a:rPr lang="en-US" sz="1400" dirty="0" smtClean="0"/>
              <a:t>But </a:t>
            </a:r>
            <a:r>
              <a:rPr lang="en-US" sz="1400" dirty="0"/>
              <a:t>first, </a:t>
            </a:r>
            <a:r>
              <a:rPr lang="en-US" sz="1400" b="1" dirty="0"/>
              <a:t>My name is Norberto López de Lacalle, </a:t>
            </a:r>
            <a:r>
              <a:rPr lang="en-US" sz="1400" dirty="0"/>
              <a:t>I am a professor at the University of the Basque country, simultaneously with the role that </a:t>
            </a:r>
            <a:r>
              <a:rPr lang="en-US" sz="1400" b="1" dirty="0"/>
              <a:t>was entrusted me 6 months ago</a:t>
            </a:r>
            <a:r>
              <a:rPr lang="en-US" sz="1400" dirty="0"/>
              <a:t>, for becoming director of the new CFAA (</a:t>
            </a:r>
            <a:r>
              <a:rPr lang="en-US" sz="1400" dirty="0" err="1"/>
              <a:t>si-ef</a:t>
            </a:r>
            <a:r>
              <a:rPr lang="en-US" sz="1400" dirty="0"/>
              <a:t> </a:t>
            </a:r>
            <a:r>
              <a:rPr lang="en-US" sz="1400" dirty="0" err="1"/>
              <a:t>doble</a:t>
            </a:r>
            <a:r>
              <a:rPr lang="en-US" sz="1400" dirty="0"/>
              <a:t> </a:t>
            </a:r>
            <a:r>
              <a:rPr lang="en-US" sz="1400" dirty="0" err="1"/>
              <a:t>ei</a:t>
            </a:r>
            <a:r>
              <a:rPr lang="en-US" sz="1400" dirty="0"/>
              <a:t>) project.</a:t>
            </a:r>
          </a:p>
          <a:p>
            <a:endParaRPr lang="es-ES" sz="1400" dirty="0"/>
          </a:p>
          <a:p>
            <a:r>
              <a:rPr lang="en-US" sz="1400" dirty="0"/>
              <a:t>You can </a:t>
            </a:r>
            <a:r>
              <a:rPr lang="en-US" sz="1400" b="1" dirty="0"/>
              <a:t>see our logo,</a:t>
            </a:r>
            <a:r>
              <a:rPr lang="en-US" sz="1400" dirty="0"/>
              <a:t> following the line of those centers and units that are parts of the university without a different VAT number, but with a real and concrete purpose. </a:t>
            </a:r>
          </a:p>
          <a:p>
            <a:endParaRPr lang="es-ES" sz="1400" dirty="0"/>
          </a:p>
          <a:p>
            <a:r>
              <a:rPr lang="en-US" sz="1400" dirty="0"/>
              <a:t>Some of you may be wondering now why </a:t>
            </a:r>
            <a:r>
              <a:rPr lang="en-US" sz="1400" b="1" dirty="0"/>
              <a:t>my speech title is that on the slide.</a:t>
            </a:r>
            <a:r>
              <a:rPr lang="en-US" sz="1400" dirty="0"/>
              <a:t> </a:t>
            </a:r>
            <a:r>
              <a:rPr lang="en-US" sz="1400" dirty="0" smtClean="0"/>
              <a:t>…….</a:t>
            </a:r>
          </a:p>
          <a:p>
            <a:r>
              <a:rPr lang="en-US" sz="1400" dirty="0" smtClean="0"/>
              <a:t>The </a:t>
            </a:r>
            <a:r>
              <a:rPr lang="en-US" sz="1400" dirty="0"/>
              <a:t>answer is simple: the center will live inside a global scheme and involved in the activity of university group ….where other readiness levels are already present. </a:t>
            </a:r>
          </a:p>
          <a:p>
            <a:endParaRPr lang="es-ES" sz="1400" dirty="0"/>
          </a:p>
          <a:p>
            <a:r>
              <a:rPr lang="en-US" sz="1400" dirty="0"/>
              <a:t>But let´s get it started, passing on the summary and outline of this presentation. </a:t>
            </a:r>
          </a:p>
          <a:p>
            <a:endParaRPr lang="es-ES" sz="1400" dirty="0"/>
          </a:p>
          <a:p>
            <a:r>
              <a:rPr lang="en-US" sz="1400" dirty="0"/>
              <a:t>Here it is.!!!</a:t>
            </a:r>
            <a:endParaRPr lang="es-ES" sz="1400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DB0A3-516C-471B-A79C-70DFF12C13DE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3127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Second reflection…, </a:t>
            </a:r>
            <a:r>
              <a:rPr lang="en-US" sz="1400" b="1" dirty="0"/>
              <a:t>MRL, manufacturing readiness levels</a:t>
            </a:r>
            <a:r>
              <a:rPr lang="en-US" sz="1400" dirty="0"/>
              <a:t>. </a:t>
            </a:r>
          </a:p>
          <a:p>
            <a:endParaRPr lang="en-US" sz="1400" dirty="0"/>
          </a:p>
          <a:p>
            <a:r>
              <a:rPr lang="en-US" sz="1400" dirty="0"/>
              <a:t>This is a very beautiful approach for the definition of research efforts   regarding the closeness to final application. </a:t>
            </a:r>
          </a:p>
          <a:p>
            <a:endParaRPr lang="es-ES" sz="1400" dirty="0"/>
          </a:p>
          <a:p>
            <a:r>
              <a:rPr lang="en-US" sz="1400" dirty="0"/>
              <a:t>The initial scale was proposed by NASA in the eighties, for all kind of </a:t>
            </a:r>
            <a:r>
              <a:rPr lang="en-US" sz="1400" dirty="0" err="1"/>
              <a:t>aerospaces</a:t>
            </a:r>
            <a:r>
              <a:rPr lang="en-US" sz="1400" dirty="0"/>
              <a:t> technologies, but it was adapted to manufacturing not a long time ago.! </a:t>
            </a:r>
          </a:p>
          <a:p>
            <a:endParaRPr lang="es-ES" sz="1400" dirty="0"/>
          </a:p>
          <a:p>
            <a:r>
              <a:rPr lang="en-US" sz="1400" b="1" dirty="0"/>
              <a:t>Starting from the left:</a:t>
            </a:r>
            <a:r>
              <a:rPr lang="en-US" sz="1400" dirty="0"/>
              <a:t> those levels coming to a final test on a lab demonstrator, this is level 4 or 5. Usually technological centers are able to reach this development stage. Therefore.. good ideas, results with great expectations and nice tests show how a technology may be feasible. </a:t>
            </a:r>
            <a:r>
              <a:rPr lang="en-US" sz="1400" b="1" dirty="0"/>
              <a:t>Unfortunately the size and limitations of lab machines avoid further developments</a:t>
            </a:r>
            <a:r>
              <a:rPr lang="en-US" sz="1400" dirty="0"/>
              <a:t>.</a:t>
            </a:r>
          </a:p>
          <a:p>
            <a:endParaRPr lang="es-ES" sz="1400" dirty="0"/>
          </a:p>
          <a:p>
            <a:r>
              <a:rPr lang="en-US" sz="1400" dirty="0"/>
              <a:t>In the same way and looking from the right side, companies are able to climb up in the readiness levels up to level 7th, devoting for it time, expertise and resources. </a:t>
            </a:r>
            <a:endParaRPr lang="en-US" sz="1400" dirty="0" smtClean="0"/>
          </a:p>
          <a:p>
            <a:r>
              <a:rPr lang="en-US" sz="1400" b="1" dirty="0" smtClean="0"/>
              <a:t>But </a:t>
            </a:r>
            <a:r>
              <a:rPr lang="en-US" sz="1400" b="1" dirty="0"/>
              <a:t>the daily production is very demanding. </a:t>
            </a:r>
            <a:r>
              <a:rPr lang="en-US" sz="1400" dirty="0"/>
              <a:t>All of you know that real production implies an “all-time putting out of fires”, coping with unexpected situations, delays, and horrible stress from customers.</a:t>
            </a:r>
          </a:p>
          <a:p>
            <a:endParaRPr lang="es-ES" sz="1400" dirty="0"/>
          </a:p>
          <a:p>
            <a:r>
              <a:rPr lang="en-US" sz="1400" dirty="0"/>
              <a:t>Therefore </a:t>
            </a:r>
            <a:r>
              <a:rPr lang="en-US" sz="1400" b="1" dirty="0"/>
              <a:t>a gap is located between </a:t>
            </a:r>
            <a:r>
              <a:rPr lang="en-US" sz="1400" b="1" dirty="0" err="1"/>
              <a:t>MRls</a:t>
            </a:r>
            <a:r>
              <a:rPr lang="en-US" sz="1400" b="1" dirty="0"/>
              <a:t> 5th and 8th</a:t>
            </a:r>
            <a:r>
              <a:rPr lang="en-US" sz="1400" dirty="0"/>
              <a:t>, the so-called </a:t>
            </a:r>
            <a:r>
              <a:rPr lang="en-US" sz="1400" b="1" dirty="0"/>
              <a:t>Death Valley,</a:t>
            </a:r>
            <a:r>
              <a:rPr lang="en-US" sz="1400" dirty="0"/>
              <a:t> because here a lot of good ideas coming from both ends can stop and die.</a:t>
            </a:r>
            <a:endParaRPr lang="es-ES" sz="1400" dirty="0"/>
          </a:p>
          <a:p>
            <a:r>
              <a:rPr lang="en-US" sz="1400" b="1" dirty="0"/>
              <a:t>Looking at the death valley,</a:t>
            </a:r>
            <a:r>
              <a:rPr lang="en-US" sz="1400" dirty="0"/>
              <a:t> the two levels involved….</a:t>
            </a:r>
            <a:r>
              <a:rPr lang="en-US" sz="1400" b="1" dirty="0"/>
              <a:t>What is the bottom line of both risky levels?. </a:t>
            </a:r>
          </a:p>
          <a:p>
            <a:endParaRPr lang="es-ES" sz="1400" dirty="0"/>
          </a:p>
          <a:p>
            <a:r>
              <a:rPr lang="en-US" sz="1400" dirty="0"/>
              <a:t>The keyword, or better say, the key idea, is to perform validation tests in a “</a:t>
            </a:r>
            <a:r>
              <a:rPr lang="en-US" sz="1400" b="1" dirty="0"/>
              <a:t>production representative environment”.</a:t>
            </a:r>
            <a:r>
              <a:rPr lang="en-US" sz="1400" dirty="0"/>
              <a:t> </a:t>
            </a:r>
          </a:p>
          <a:p>
            <a:endParaRPr lang="es-ES" sz="1400" dirty="0"/>
          </a:p>
          <a:p>
            <a:r>
              <a:rPr lang="en-US" sz="1400" dirty="0"/>
              <a:t>For companies men that means (in plain) to use </a:t>
            </a:r>
            <a:r>
              <a:rPr lang="en-US" sz="1400" b="1" dirty="0"/>
              <a:t>just the same machines  of real production. </a:t>
            </a:r>
            <a:r>
              <a:rPr lang="en-US" sz="1400" dirty="0"/>
              <a:t>Perhaps not exactly the same, but with the same size, ….functions, etc.</a:t>
            </a:r>
            <a:endParaRPr lang="es-ES" sz="1400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DB0A3-516C-471B-A79C-70DFF12C13DE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74906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Let´s resume the outline, and let me make a </a:t>
            </a:r>
            <a:r>
              <a:rPr lang="en-US" b="1" dirty="0"/>
              <a:t>rapid definition of what it is the CFAA</a:t>
            </a:r>
            <a:r>
              <a:rPr lang="en-US" dirty="0"/>
              <a:t>.</a:t>
            </a:r>
          </a:p>
          <a:p>
            <a:endParaRPr lang="es-ES" dirty="0"/>
          </a:p>
          <a:p>
            <a:r>
              <a:rPr lang="en-US" dirty="0"/>
              <a:t>The highlights or the new centers are the following ones:</a:t>
            </a:r>
          </a:p>
          <a:p>
            <a:endParaRPr lang="es-ES" dirty="0"/>
          </a:p>
          <a:p>
            <a:pPr lvl="0"/>
            <a:r>
              <a:rPr lang="en-US" dirty="0"/>
              <a:t>It is a </a:t>
            </a:r>
            <a:r>
              <a:rPr lang="en-US" b="1" dirty="0"/>
              <a:t>new facility,</a:t>
            </a:r>
            <a:r>
              <a:rPr lang="en-US" dirty="0"/>
              <a:t> with the shape and size of a little factory, located at the Technological park of </a:t>
            </a:r>
            <a:r>
              <a:rPr lang="en-US" dirty="0" err="1"/>
              <a:t>Zamudio</a:t>
            </a:r>
            <a:r>
              <a:rPr lang="en-US" dirty="0"/>
              <a:t>.</a:t>
            </a:r>
            <a:endParaRPr lang="es-ES" dirty="0"/>
          </a:p>
          <a:p>
            <a:r>
              <a:rPr lang="en-US" dirty="0"/>
              <a:t> </a:t>
            </a:r>
            <a:endParaRPr lang="es-ES" dirty="0"/>
          </a:p>
          <a:p>
            <a:pPr lvl="0"/>
            <a:r>
              <a:rPr lang="en-US" dirty="0"/>
              <a:t>The legal nature is a </a:t>
            </a:r>
            <a:r>
              <a:rPr lang="en-US" b="1" dirty="0"/>
              <a:t>joint </a:t>
            </a:r>
            <a:r>
              <a:rPr lang="en-US" b="1" dirty="0" err="1"/>
              <a:t>centre</a:t>
            </a:r>
            <a:r>
              <a:rPr lang="en-US" b="1" dirty="0"/>
              <a:t>,</a:t>
            </a:r>
            <a:r>
              <a:rPr lang="en-US" dirty="0"/>
              <a:t> I am not sure if it is good translation from the Spanish name, Centro </a:t>
            </a:r>
            <a:r>
              <a:rPr lang="en-US" dirty="0" err="1"/>
              <a:t>mixto</a:t>
            </a:r>
            <a:r>
              <a:rPr lang="en-US" dirty="0"/>
              <a:t>. </a:t>
            </a:r>
          </a:p>
          <a:p>
            <a:pPr lvl="0"/>
            <a:endParaRPr lang="es-ES" dirty="0"/>
          </a:p>
          <a:p>
            <a:r>
              <a:rPr lang="en-US" dirty="0"/>
              <a:t>So.., </a:t>
            </a:r>
            <a:r>
              <a:rPr lang="en-US" dirty="0" err="1"/>
              <a:t>it´ss</a:t>
            </a:r>
            <a:r>
              <a:rPr lang="en-US" dirty="0"/>
              <a:t> a </a:t>
            </a:r>
            <a:r>
              <a:rPr lang="en-US" b="1" dirty="0"/>
              <a:t>marriage of the university of the Basque Country and one industrial partnership,</a:t>
            </a:r>
            <a:r>
              <a:rPr lang="en-US" dirty="0"/>
              <a:t> with similar or compatible interests. The nickname, for friends, of the association is the AIE (</a:t>
            </a:r>
            <a:r>
              <a:rPr lang="en-US" dirty="0" err="1"/>
              <a:t>ei-ai-i</a:t>
            </a:r>
            <a:r>
              <a:rPr lang="en-US" dirty="0"/>
              <a:t>:)!!! </a:t>
            </a:r>
            <a:endParaRPr lang="es-ES" dirty="0"/>
          </a:p>
          <a:p>
            <a:r>
              <a:rPr lang="en-US" dirty="0"/>
              <a:t>Why did we use this legal form? Basically, </a:t>
            </a:r>
            <a:r>
              <a:rPr lang="en-US" b="1" dirty="0"/>
              <a:t>because it did exist,</a:t>
            </a:r>
            <a:r>
              <a:rPr lang="en-US" dirty="0"/>
              <a:t> there are two others in my University, in both cases, an agreement with the Spanish CSIC in the field of material physics.</a:t>
            </a:r>
            <a:endParaRPr lang="es-ES" dirty="0"/>
          </a:p>
          <a:p>
            <a:r>
              <a:rPr lang="en-US" dirty="0"/>
              <a:t> </a:t>
            </a:r>
            <a:endParaRPr lang="es-ES" dirty="0"/>
          </a:p>
          <a:p>
            <a:r>
              <a:rPr lang="en-US" dirty="0"/>
              <a:t>The difference, </a:t>
            </a:r>
            <a:r>
              <a:rPr lang="en-US" b="1" dirty="0"/>
              <a:t>in my opinion a big difference,</a:t>
            </a:r>
            <a:r>
              <a:rPr lang="en-US" dirty="0"/>
              <a:t> is that in our case one of the spouses, the AIE, is a group of companies, and that implies that timing, objectives and needs are those of real production,  and not the quiet and long term ones of Science.</a:t>
            </a:r>
          </a:p>
          <a:p>
            <a:endParaRPr lang="es-ES" dirty="0"/>
          </a:p>
          <a:p>
            <a:r>
              <a:rPr lang="en-US" dirty="0"/>
              <a:t>Perhaps. other structures </a:t>
            </a:r>
            <a:r>
              <a:rPr lang="en-US" b="1" dirty="0"/>
              <a:t>might be applied, but they were not</a:t>
            </a:r>
            <a:r>
              <a:rPr lang="en-US" dirty="0"/>
              <a:t>. The historical evolution of the project had also much to do with it…but…… </a:t>
            </a:r>
            <a:r>
              <a:rPr lang="en-US" b="1" dirty="0"/>
              <a:t>it is a </a:t>
            </a:r>
            <a:r>
              <a:rPr lang="en-US" b="1" dirty="0" err="1"/>
              <a:t>looooonggggg</a:t>
            </a:r>
            <a:r>
              <a:rPr lang="en-US" b="1" dirty="0"/>
              <a:t> story, and it is history as well</a:t>
            </a:r>
            <a:r>
              <a:rPr lang="en-US" dirty="0"/>
              <a:t>.</a:t>
            </a:r>
            <a:endParaRPr lang="es-ES" dirty="0"/>
          </a:p>
          <a:p>
            <a:r>
              <a:rPr lang="en-US" dirty="0"/>
              <a:t>In the slide, some bullets are pointing out the roles and main aspects of both “loving” members. Basically, and going straight to the point, </a:t>
            </a:r>
          </a:p>
          <a:p>
            <a:pPr marL="177729" indent="-177729">
              <a:buFont typeface="Arial" panose="020B0604020202020204" pitchFamily="34" charset="0"/>
              <a:buChar char="•"/>
            </a:pPr>
            <a:endParaRPr lang="es-ES" dirty="0"/>
          </a:p>
          <a:p>
            <a:pPr marL="177729" indent="-177729">
              <a:buFont typeface="Arial" panose="020B0604020202020204" pitchFamily="34" charset="0"/>
              <a:buChar char="•"/>
            </a:pPr>
            <a:r>
              <a:rPr lang="en-US" dirty="0"/>
              <a:t>The university is </a:t>
            </a:r>
            <a:r>
              <a:rPr lang="en-US" b="1" dirty="0"/>
              <a:t>responsible of the house, household, and daily management of the center, </a:t>
            </a:r>
            <a:r>
              <a:rPr lang="en-US" dirty="0"/>
              <a:t>with the contribution of its background in applied research, and …..</a:t>
            </a:r>
            <a:endParaRPr lang="es-ES" dirty="0"/>
          </a:p>
          <a:p>
            <a:pPr marL="177729" indent="-177729">
              <a:buFont typeface="Arial" panose="020B0604020202020204" pitchFamily="34" charset="0"/>
              <a:buChar char="•"/>
            </a:pPr>
            <a:endParaRPr lang="es-ES" dirty="0"/>
          </a:p>
          <a:p>
            <a:pPr marL="177729" indent="-177729">
              <a:buFont typeface="Arial" panose="020B0604020202020204" pitchFamily="34" charset="0"/>
              <a:buChar char="•"/>
            </a:pPr>
            <a:r>
              <a:rPr lang="en-US" dirty="0"/>
              <a:t>The industrial partnership </a:t>
            </a:r>
            <a:r>
              <a:rPr lang="en-US" b="1" dirty="0"/>
              <a:t>will bring up projects, defining targets…</a:t>
            </a:r>
            <a:r>
              <a:rPr lang="en-US" dirty="0"/>
              <a:t>.They will fund the yearly activity, and will provide real </a:t>
            </a:r>
            <a:r>
              <a:rPr lang="en-US" dirty="0" err="1"/>
              <a:t>testpieces</a:t>
            </a:r>
            <a:r>
              <a:rPr lang="en-US" dirty="0"/>
              <a:t>, support, etc.</a:t>
            </a:r>
          </a:p>
          <a:p>
            <a:pPr lvl="0"/>
            <a:endParaRPr lang="es-ES" dirty="0"/>
          </a:p>
          <a:p>
            <a:r>
              <a:rPr lang="en-US" dirty="0"/>
              <a:t>The Basque institutions, by means of the contribution of the </a:t>
            </a:r>
            <a:r>
              <a:rPr lang="en-US" b="1" dirty="0"/>
              <a:t>Basque government and the Biscay deputy council</a:t>
            </a:r>
            <a:r>
              <a:rPr lang="en-US" dirty="0"/>
              <a:t>, will grant the initial funds for purchasing machines and systems,  including the money for the building refurbishing. </a:t>
            </a:r>
          </a:p>
          <a:p>
            <a:endParaRPr lang="es-ES" dirty="0"/>
          </a:p>
          <a:p>
            <a:r>
              <a:rPr lang="en-US" dirty="0"/>
              <a:t>Of course…, Public institutions will continue as a trustee of the CFAA, because the </a:t>
            </a:r>
            <a:r>
              <a:rPr lang="en-US" b="1" dirty="0"/>
              <a:t>new center must never forget the social interest.</a:t>
            </a:r>
            <a:r>
              <a:rPr lang="en-US" dirty="0"/>
              <a:t> On the other hand, the University of the Basque Country is public </a:t>
            </a:r>
            <a:r>
              <a:rPr lang="en-US" dirty="0" err="1"/>
              <a:t>tooooo</a:t>
            </a:r>
            <a:r>
              <a:rPr lang="en-US" dirty="0"/>
              <a:t>, so the project will never forget to work for the common wealth.</a:t>
            </a:r>
            <a:endParaRPr lang="es-ES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DB0A3-516C-471B-A79C-70DFF12C13DE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7828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Now it is time to show the workshop and layout. </a:t>
            </a:r>
          </a:p>
          <a:p>
            <a:endParaRPr lang="es-ES" sz="1400" dirty="0"/>
          </a:p>
          <a:p>
            <a:r>
              <a:rPr lang="en-US" sz="1400" dirty="0"/>
              <a:t>This is the workshop and offices that we have rented. The building is THE 202 (two-</a:t>
            </a:r>
            <a:r>
              <a:rPr lang="en-US" sz="1400" dirty="0" err="1"/>
              <a:t>ou</a:t>
            </a:r>
            <a:r>
              <a:rPr lang="en-US" sz="1400" dirty="0"/>
              <a:t>-two) at the technological park.  </a:t>
            </a:r>
          </a:p>
          <a:p>
            <a:endParaRPr lang="es-ES" sz="1400" dirty="0"/>
          </a:p>
          <a:p>
            <a:r>
              <a:rPr lang="en-US" sz="1400" dirty="0"/>
              <a:t>At the view of the picture, an aspect is clear: </a:t>
            </a:r>
            <a:r>
              <a:rPr lang="en-US" sz="1400" b="1" dirty="0"/>
              <a:t>this is going to be a little factory inside the university</a:t>
            </a:r>
            <a:r>
              <a:rPr lang="en-US" sz="1400" dirty="0"/>
              <a:t>. </a:t>
            </a:r>
          </a:p>
          <a:p>
            <a:endParaRPr lang="es-ES" sz="1400" dirty="0"/>
          </a:p>
          <a:p>
            <a:r>
              <a:rPr lang="en-US" sz="1400" dirty="0"/>
              <a:t>The daily run of it will imply some issues to solve, </a:t>
            </a:r>
            <a:r>
              <a:rPr lang="en-US" sz="1400" dirty="0" err="1"/>
              <a:t>hummm</a:t>
            </a:r>
            <a:r>
              <a:rPr lang="en-US" sz="1400" dirty="0"/>
              <a:t> safety, new standards to adapt, </a:t>
            </a:r>
            <a:r>
              <a:rPr lang="en-US" sz="1400" dirty="0" err="1"/>
              <a:t>etc</a:t>
            </a:r>
            <a:r>
              <a:rPr lang="en-US" sz="1400" dirty="0"/>
              <a:t>……..but </a:t>
            </a:r>
            <a:r>
              <a:rPr lang="en-US" sz="1400" b="1" dirty="0"/>
              <a:t>I am pretty sure</a:t>
            </a:r>
            <a:r>
              <a:rPr lang="en-US" sz="1400" dirty="0"/>
              <a:t> that there will be solution for everyone.  </a:t>
            </a:r>
          </a:p>
          <a:p>
            <a:endParaRPr lang="es-ES" sz="1400" dirty="0"/>
          </a:p>
          <a:p>
            <a:r>
              <a:rPr lang="en-US" sz="1400" b="1" dirty="0"/>
              <a:t>So…A challenge but an opportunity at the same time, without any doubt.</a:t>
            </a:r>
            <a:endParaRPr lang="es-ES" sz="1400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DB0A3-516C-471B-A79C-70DFF12C13DE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03717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The plant layout and workshop room are already full; ….the next slide shows the machines in their final places. </a:t>
            </a:r>
          </a:p>
          <a:p>
            <a:endParaRPr lang="es-ES" sz="1400" dirty="0"/>
          </a:p>
          <a:p>
            <a:r>
              <a:rPr lang="en-US" sz="1400" dirty="0"/>
              <a:t>You can see here, on the right wing, </a:t>
            </a:r>
            <a:r>
              <a:rPr lang="en-US" sz="1400" b="1" dirty="0"/>
              <a:t>the four big machines for </a:t>
            </a:r>
            <a:r>
              <a:rPr lang="en-US" sz="1400" b="1" dirty="0" err="1"/>
              <a:t>multiaxis</a:t>
            </a:r>
            <a:r>
              <a:rPr lang="en-US" sz="1400" b="1" dirty="0"/>
              <a:t> and </a:t>
            </a:r>
            <a:r>
              <a:rPr lang="en-US" sz="1400" b="1" dirty="0" err="1"/>
              <a:t>multasking</a:t>
            </a:r>
            <a:r>
              <a:rPr lang="en-US" sz="1400" b="1" dirty="0"/>
              <a:t> machining</a:t>
            </a:r>
            <a:r>
              <a:rPr lang="en-US" sz="1400" dirty="0"/>
              <a:t>. Here in the corner a big vertical multitasking lathe, by the company GMTK, just in the other corner a vertical lathe, by DANOBAT.</a:t>
            </a:r>
          </a:p>
          <a:p>
            <a:endParaRPr lang="es-ES" sz="1400" dirty="0"/>
          </a:p>
          <a:p>
            <a:r>
              <a:rPr lang="en-US" sz="1400" dirty="0"/>
              <a:t>This one is a </a:t>
            </a:r>
            <a:r>
              <a:rPr lang="en-US" sz="1400" dirty="0" err="1"/>
              <a:t>multiprocess</a:t>
            </a:r>
            <a:r>
              <a:rPr lang="en-US" sz="1400" dirty="0"/>
              <a:t> five-axis milling machine, provided by </a:t>
            </a:r>
            <a:r>
              <a:rPr lang="en-US" sz="1400" dirty="0" err="1"/>
              <a:t>Ibarmia</a:t>
            </a:r>
            <a:r>
              <a:rPr lang="en-US" sz="1400" dirty="0"/>
              <a:t>. I give you the names of those that already won the public tenders. </a:t>
            </a:r>
          </a:p>
          <a:p>
            <a:endParaRPr lang="es-ES" sz="1400" dirty="0"/>
          </a:p>
          <a:p>
            <a:r>
              <a:rPr lang="en-US" sz="1400" dirty="0"/>
              <a:t>This one is a </a:t>
            </a:r>
            <a:r>
              <a:rPr lang="en-US" sz="1400" b="1" dirty="0"/>
              <a:t>five-axis milling and grinding machine</a:t>
            </a:r>
            <a:r>
              <a:rPr lang="en-US" sz="1400" dirty="0"/>
              <a:t> combined, ..</a:t>
            </a:r>
            <a:r>
              <a:rPr lang="en-US" sz="1400" b="1" dirty="0"/>
              <a:t>quite a new concept!!!!,</a:t>
            </a:r>
            <a:r>
              <a:rPr lang="en-US" sz="1400" dirty="0"/>
              <a:t> for making integrated blade rotors. Later we will go through some slides to show machines in detail.</a:t>
            </a:r>
          </a:p>
          <a:p>
            <a:endParaRPr lang="es-ES" sz="1400" dirty="0"/>
          </a:p>
          <a:p>
            <a:r>
              <a:rPr lang="en-US" sz="1400" dirty="0"/>
              <a:t>On this row in the central line, </a:t>
            </a:r>
            <a:r>
              <a:rPr lang="en-US" sz="1400" b="1" dirty="0"/>
              <a:t>two robotic cells,</a:t>
            </a:r>
            <a:r>
              <a:rPr lang="en-US" sz="1400" dirty="0"/>
              <a:t> one for welding and the other for finishing, deburring and other several purposes. </a:t>
            </a:r>
          </a:p>
          <a:p>
            <a:endParaRPr lang="es-ES" sz="1400" dirty="0"/>
          </a:p>
          <a:p>
            <a:r>
              <a:rPr lang="en-US" sz="1400" dirty="0"/>
              <a:t>Between them there are enough room for two </a:t>
            </a:r>
            <a:r>
              <a:rPr lang="en-US" sz="1400" dirty="0" err="1"/>
              <a:t>electrodischarge</a:t>
            </a:r>
            <a:r>
              <a:rPr lang="en-US" sz="1400" dirty="0"/>
              <a:t> machines, one of sinking type and the other of wire type. Let me point out … here…  the cabin for digital X-ray inspection with tomography…..just here</a:t>
            </a:r>
            <a:r>
              <a:rPr lang="en-US" sz="1400" dirty="0" smtClean="0"/>
              <a:t>!!</a:t>
            </a:r>
          </a:p>
          <a:p>
            <a:endParaRPr lang="es-ES" sz="1400" dirty="0"/>
          </a:p>
          <a:p>
            <a:r>
              <a:rPr lang="en-US" sz="1400" b="1" dirty="0"/>
              <a:t>In the double-deck annex</a:t>
            </a:r>
            <a:r>
              <a:rPr lang="en-US" sz="1400" dirty="0"/>
              <a:t>, there are several rooms.</a:t>
            </a:r>
          </a:p>
          <a:p>
            <a:endParaRPr lang="es-ES" sz="1400" dirty="0"/>
          </a:p>
          <a:p>
            <a:r>
              <a:rPr lang="en-US" sz="1400" dirty="0"/>
              <a:t>One is for two CMMs (</a:t>
            </a:r>
            <a:r>
              <a:rPr lang="en-US" sz="1400" dirty="0" err="1"/>
              <a:t>si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ems) equipped with the most cutting edge touch probes, and…. in this place an SLM machine, that is, a 3D metal printer of the sort powder bed, provide by Renishaw, with all kind of accessories such as furnaces and filters. </a:t>
            </a:r>
            <a:endParaRPr lang="es-ES" sz="1400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DB0A3-516C-471B-A79C-70DFF12C13DE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80911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/>
              <a:t>How to put the entire center in one slide…??? </a:t>
            </a:r>
            <a:r>
              <a:rPr lang="en-US" sz="1400" dirty="0"/>
              <a:t>this is a big challenge…</a:t>
            </a:r>
          </a:p>
          <a:p>
            <a:endParaRPr lang="es-ES" sz="1400" dirty="0"/>
          </a:p>
          <a:p>
            <a:r>
              <a:rPr lang="en-US" sz="1400" dirty="0"/>
              <a:t>This is the final result!!!!!. Don´t worry with the huge amount of information, we will go through the technologies and machine in a moment. </a:t>
            </a:r>
          </a:p>
          <a:p>
            <a:endParaRPr lang="es-ES" sz="1400" dirty="0"/>
          </a:p>
          <a:p>
            <a:r>
              <a:rPr lang="en-US" sz="1400" dirty="0"/>
              <a:t>However the powerful idea here is basically one: </a:t>
            </a:r>
            <a:r>
              <a:rPr lang="en-US" sz="1400" b="1" dirty="0"/>
              <a:t>all things are oriented to obtain results for the companies,</a:t>
            </a:r>
            <a:r>
              <a:rPr lang="en-US" sz="1400" dirty="0"/>
              <a:t> and.. in the very end, that´s imply to impact on the regional GDP. </a:t>
            </a:r>
          </a:p>
          <a:p>
            <a:endParaRPr lang="es-ES" sz="1400" dirty="0"/>
          </a:p>
          <a:p>
            <a:r>
              <a:rPr lang="en-US" sz="1400" dirty="0"/>
              <a:t>So, machines, technologies, our different backgrounds, scopes and strengths have to seek for reaching the sweet point. </a:t>
            </a:r>
          </a:p>
          <a:p>
            <a:endParaRPr lang="es-ES" sz="1400" dirty="0"/>
          </a:p>
          <a:p>
            <a:r>
              <a:rPr lang="en-US" sz="1400" dirty="0"/>
              <a:t>Which is it? In only one sentence: </a:t>
            </a:r>
            <a:r>
              <a:rPr lang="en-US" sz="1400" b="1" dirty="0"/>
              <a:t>working together for achieving a real improvement in manufacturing processes</a:t>
            </a:r>
            <a:r>
              <a:rPr lang="en-US" sz="1400" dirty="0"/>
              <a:t>, and through it, to impact in the “loss and profit” accounts. </a:t>
            </a:r>
          </a:p>
          <a:p>
            <a:endParaRPr lang="es-ES" sz="1400" dirty="0"/>
          </a:p>
          <a:p>
            <a:r>
              <a:rPr lang="en-US" sz="1400" dirty="0"/>
              <a:t>For the time being, the CFAA is only thinking in the aero engine components, a niche where machine tools and production facilities are fundamental. </a:t>
            </a:r>
          </a:p>
          <a:p>
            <a:endParaRPr lang="es-ES" sz="1400" dirty="0"/>
          </a:p>
          <a:p>
            <a:r>
              <a:rPr lang="en-US" sz="1400" dirty="0"/>
              <a:t>This statement explains which partners are in the AIE and which could become members in the non-distant future.</a:t>
            </a:r>
            <a:endParaRPr lang="es-ES" sz="1400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7B00C-E18C-479C-9B10-E09938F1A692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35224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FAA_PORTA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 userDrawn="1"/>
        </p:nvSpPr>
        <p:spPr>
          <a:xfrm>
            <a:off x="7128480" y="5728435"/>
            <a:ext cx="176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00"/>
              </a:spcBef>
              <a:spcAft>
                <a:spcPts val="0"/>
              </a:spcAft>
            </a:pPr>
            <a:r>
              <a:rPr lang="es-ES" sz="700" b="0" cap="all" dirty="0" err="1" smtClean="0">
                <a:effectLst/>
                <a:latin typeface="Arial" pitchFamily="34" charset="0"/>
                <a:cs typeface="Arial" pitchFamily="34" charset="0"/>
              </a:rPr>
              <a:t>Bizkaiko</a:t>
            </a:r>
            <a:r>
              <a:rPr lang="es-ES" sz="700" b="0" cap="all" dirty="0" smtClean="0">
                <a:effectLst/>
                <a:latin typeface="Arial" pitchFamily="34" charset="0"/>
                <a:cs typeface="Arial" pitchFamily="34" charset="0"/>
              </a:rPr>
              <a:t> TEKNOLOGI ELKARTEGIA </a:t>
            </a:r>
            <a:endParaRPr lang="en-GB" sz="700" b="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00"/>
              </a:spcBef>
              <a:spcAft>
                <a:spcPts val="0"/>
              </a:spcAft>
            </a:pPr>
            <a:r>
              <a:rPr lang="es-ES" sz="700" b="0" cap="all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PARQUE TECNOLÓGICO DE BIZKAIA</a:t>
            </a:r>
            <a:endParaRPr lang="en-GB" sz="700" b="0" dirty="0" smtClean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00"/>
              </a:spcBef>
              <a:spcAft>
                <a:spcPts val="0"/>
              </a:spcAft>
            </a:pPr>
            <a:r>
              <a:rPr lang="pt-BR" sz="700" b="0" dirty="0" smtClean="0">
                <a:effectLst/>
                <a:latin typeface="Arial" pitchFamily="34" charset="0"/>
                <a:cs typeface="Arial" pitchFamily="34" charset="0"/>
              </a:rPr>
              <a:t>202.Eraikina / </a:t>
            </a:r>
            <a:r>
              <a:rPr lang="pt-BR" sz="700" b="0" dirty="0" err="1" smtClean="0">
                <a:effectLst/>
                <a:latin typeface="Arial" pitchFamily="34" charset="0"/>
                <a:cs typeface="Arial" pitchFamily="34" charset="0"/>
              </a:rPr>
              <a:t>Edificio</a:t>
            </a:r>
            <a:r>
              <a:rPr lang="pt-BR" sz="700" b="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ES" sz="700" b="0" dirty="0" smtClean="0">
                <a:effectLst/>
                <a:latin typeface="Arial" pitchFamily="34" charset="0"/>
                <a:cs typeface="Arial" pitchFamily="34" charset="0"/>
              </a:rPr>
              <a:t>202</a:t>
            </a:r>
            <a:endParaRPr lang="en-GB" sz="700" b="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00"/>
              </a:spcBef>
              <a:spcAft>
                <a:spcPts val="0"/>
              </a:spcAft>
            </a:pPr>
            <a:r>
              <a:rPr lang="pt-BR" sz="700" b="0" dirty="0" smtClean="0">
                <a:effectLst/>
                <a:latin typeface="Arial" pitchFamily="34" charset="0"/>
                <a:cs typeface="Arial" pitchFamily="34" charset="0"/>
              </a:rPr>
              <a:t>48170 </a:t>
            </a:r>
            <a:r>
              <a:rPr lang="pt-BR" sz="700" b="0" dirty="0" err="1" smtClean="0">
                <a:effectLst/>
                <a:latin typeface="Arial" pitchFamily="34" charset="0"/>
                <a:cs typeface="Arial" pitchFamily="34" charset="0"/>
              </a:rPr>
              <a:t>Zamudio</a:t>
            </a:r>
            <a:endParaRPr lang="en-GB" sz="700" b="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00"/>
              </a:spcBef>
              <a:spcAft>
                <a:spcPts val="0"/>
              </a:spcAft>
            </a:pPr>
            <a:r>
              <a:rPr lang="pt-BR" sz="700" b="0" dirty="0" err="1" smtClean="0">
                <a:effectLst/>
                <a:latin typeface="Arial" pitchFamily="34" charset="0"/>
                <a:cs typeface="Arial" pitchFamily="34" charset="0"/>
              </a:rPr>
              <a:t>Bizkaia</a:t>
            </a:r>
            <a:endParaRPr lang="en-GB" sz="700" b="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00"/>
              </a:spcBef>
              <a:spcAft>
                <a:spcPts val="0"/>
              </a:spcAft>
            </a:pPr>
            <a:r>
              <a:rPr lang="pt-BR" sz="700" b="0" dirty="0" smtClean="0">
                <a:effectLst/>
                <a:latin typeface="Arial" pitchFamily="34" charset="0"/>
                <a:cs typeface="Arial" pitchFamily="34" charset="0"/>
              </a:rPr>
              <a:t>T: 94 601 4216</a:t>
            </a:r>
            <a:endParaRPr lang="en-GB" sz="700" b="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00"/>
              </a:spcBef>
              <a:spcAft>
                <a:spcPts val="0"/>
              </a:spcAft>
            </a:pPr>
            <a:r>
              <a:rPr lang="pt-BR" sz="700" b="0" dirty="0" smtClean="0">
                <a:effectLst/>
                <a:latin typeface="Arial" pitchFamily="34" charset="0"/>
                <a:cs typeface="Arial" pitchFamily="34" charset="0"/>
              </a:rPr>
              <a:t>www.ehu.eus/CFAA</a:t>
            </a:r>
            <a:endParaRPr lang="en-GB" sz="700" b="0" dirty="0" smtClean="0">
              <a:effectLst/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" name="8 CuadroTexto"/>
          <p:cNvSpPr txBox="1"/>
          <p:nvPr userDrawn="1"/>
        </p:nvSpPr>
        <p:spPr>
          <a:xfrm>
            <a:off x="0" y="765175"/>
            <a:ext cx="6111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800" dirty="0">
              <a:latin typeface="+mn-lt"/>
            </a:endParaRPr>
          </a:p>
        </p:txBody>
      </p:sp>
      <p:pic>
        <p:nvPicPr>
          <p:cNvPr id="8" name="7 Imagen" descr="\\gordetalde.ehu.es\grupos$\vic_extcult\FUNDACIONES\Centro de Fabricación Avanzada Aeronautic-CFAA\LOGOS\Logos UPVEHU-CFAA\Logo_CFAA_color_positiv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06752"/>
            <a:ext cx="3912403" cy="99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11 Conector recto"/>
          <p:cNvCxnSpPr/>
          <p:nvPr userDrawn="1"/>
        </p:nvCxnSpPr>
        <p:spPr>
          <a:xfrm>
            <a:off x="252480" y="5656427"/>
            <a:ext cx="8640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 userDrawn="1"/>
        </p:nvCxnSpPr>
        <p:spPr>
          <a:xfrm>
            <a:off x="252480" y="1412776"/>
            <a:ext cx="8640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 Título"/>
          <p:cNvSpPr>
            <a:spLocks noGrp="1"/>
          </p:cNvSpPr>
          <p:nvPr>
            <p:ph type="ctrTitle" hasCustomPrompt="1"/>
          </p:nvPr>
        </p:nvSpPr>
        <p:spPr>
          <a:xfrm>
            <a:off x="255109" y="1476000"/>
            <a:ext cx="8637371" cy="13104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l">
              <a:defRPr sz="20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Título de la presentación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257868" y="3284984"/>
            <a:ext cx="8634612" cy="4313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s-ES" dirty="0" smtClean="0"/>
              <a:t>Autor(es)</a:t>
            </a:r>
            <a:endParaRPr lang="en-GB" dirty="0"/>
          </a:p>
        </p:txBody>
      </p:sp>
      <p:sp>
        <p:nvSpPr>
          <p:cNvPr id="22" name="2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257868" y="3789040"/>
            <a:ext cx="8634612" cy="4313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00" i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s-ES" dirty="0" smtClean="0"/>
              <a:t>Contacto</a:t>
            </a:r>
            <a:endParaRPr lang="en-GB" dirty="0"/>
          </a:p>
        </p:txBody>
      </p:sp>
      <p:sp>
        <p:nvSpPr>
          <p:cNvPr id="23" name="22 CuadroTexto"/>
          <p:cNvSpPr txBox="1"/>
          <p:nvPr userDrawn="1"/>
        </p:nvSpPr>
        <p:spPr>
          <a:xfrm>
            <a:off x="7596480" y="5456372"/>
            <a:ext cx="1296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700" b="0" i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© CFAA – UPV/EHU  2015</a:t>
            </a:r>
            <a:endParaRPr lang="en-GB" sz="700" b="0" i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5" name="24 Conector recto"/>
          <p:cNvCxnSpPr/>
          <p:nvPr userDrawn="1"/>
        </p:nvCxnSpPr>
        <p:spPr>
          <a:xfrm flipH="1">
            <a:off x="251520" y="2852936"/>
            <a:ext cx="108012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Rectángulo"/>
          <p:cNvSpPr/>
          <p:nvPr userDrawn="1"/>
        </p:nvSpPr>
        <p:spPr>
          <a:xfrm>
            <a:off x="251520" y="572901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8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Centro creado en asociación con:</a:t>
            </a:r>
            <a:endParaRPr lang="en-GB" sz="800" i="1" dirty="0"/>
          </a:p>
        </p:txBody>
      </p:sp>
      <p:sp>
        <p:nvSpPr>
          <p:cNvPr id="5" name="AutoShape 2" descr="Resultado de imagen de logo diputacion foral bizkaia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2" descr="C:\Users\Usuario\Dropbox\cfa\Presenctaciones y videos\Corporativa imagen\PatrocinadoresCFAA-color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9289" y="5711746"/>
            <a:ext cx="5297424" cy="111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1816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FAA_I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8 CuadroTexto"/>
          <p:cNvSpPr txBox="1"/>
          <p:nvPr userDrawn="1"/>
        </p:nvSpPr>
        <p:spPr>
          <a:xfrm>
            <a:off x="0" y="765175"/>
            <a:ext cx="6111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800" dirty="0">
              <a:latin typeface="+mn-lt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43070" y="201401"/>
            <a:ext cx="7772400" cy="432048"/>
          </a:xfrm>
          <a:prstGeom prst="rect">
            <a:avLst/>
          </a:prstGeom>
          <a:ln>
            <a:noFill/>
          </a:ln>
        </p:spPr>
        <p:txBody>
          <a:bodyPr/>
          <a:lstStyle>
            <a:lvl1pPr algn="l">
              <a:defRPr sz="20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CuadroTexto"/>
          <p:cNvSpPr txBox="1"/>
          <p:nvPr userDrawn="1"/>
        </p:nvSpPr>
        <p:spPr>
          <a:xfrm>
            <a:off x="7272670" y="5949280"/>
            <a:ext cx="16198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050" b="0" i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© CFAA – UPV/EHU  2015</a:t>
            </a:r>
            <a:endParaRPr lang="en-GB" sz="1050" b="0" i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52480" y="5949280"/>
            <a:ext cx="8640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 userDrawn="1"/>
        </p:nvCxnSpPr>
        <p:spPr>
          <a:xfrm>
            <a:off x="252480" y="620688"/>
            <a:ext cx="86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 userDrawn="1"/>
        </p:nvSpPr>
        <p:spPr>
          <a:xfrm>
            <a:off x="3134469" y="6449093"/>
            <a:ext cx="5758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November</a:t>
            </a:r>
            <a:r>
              <a:rPr lang="es-ES" sz="1200" b="1" i="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en-GB" sz="1200" b="1" i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19 Imagen" descr="\\gordetalde.ehu.es\grupos$\vic_extcult\FUNDACIONES\Centro de Fabricación Avanzada Aeronautic-CFAA\LOGOS\Logos UPVEHU-CFAA\Logo_CFAA_color_positiv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021288"/>
            <a:ext cx="2845385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7479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632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9.png"/><Relationship Id="rId7" Type="http://schemas.openxmlformats.org/officeDocument/2006/relationships/image" Target="../media/image12.emf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4.pn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jpe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68eMpUvJ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16958" y="2626242"/>
            <a:ext cx="1350335" cy="467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229563" y="1840982"/>
            <a:ext cx="8718158" cy="1310400"/>
          </a:xfrm>
        </p:spPr>
        <p:txBody>
          <a:bodyPr/>
          <a:lstStyle/>
          <a:p>
            <a:r>
              <a:rPr lang="en-US" sz="1800" dirty="0" smtClean="0"/>
              <a:t>A NEW MODEL FOR RELATIONSHIP COMPANIES-UNIVERSITY  AND TECHNOLOGICAL DEVELOPMENT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CFAA: </a:t>
            </a:r>
            <a:b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ADVANCED MANUFACTURING CENTER FOR AERONAUTICS     	</a:t>
            </a:r>
            <a:r>
              <a:rPr lang="es-ES" dirty="0" smtClean="0"/>
              <a:t>	                   </a:t>
            </a:r>
            <a:r>
              <a:rPr lang="es-ES" sz="1800" i="1" dirty="0" smtClean="0"/>
              <a:t>….</a:t>
            </a:r>
            <a:r>
              <a:rPr lang="es-ES" sz="1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JUMPING FROM  MRL 4 TO 7</a:t>
            </a:r>
            <a:endParaRPr lang="en-GB" sz="1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1"/>
          </p:nvPr>
        </p:nvSpPr>
        <p:spPr>
          <a:xfrm>
            <a:off x="294905" y="3823053"/>
            <a:ext cx="8634612" cy="431353"/>
          </a:xfrm>
        </p:spPr>
        <p:txBody>
          <a:bodyPr/>
          <a:lstStyle/>
          <a:p>
            <a:r>
              <a:rPr lang="es-ES" dirty="0"/>
              <a:t>norberto.lzlacalle@ehu.eus</a:t>
            </a:r>
            <a:endParaRPr lang="en-GB" dirty="0"/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/>
          </p:nvPr>
        </p:nvSpPr>
        <p:spPr>
          <a:xfrm>
            <a:off x="266569" y="3429000"/>
            <a:ext cx="8634612" cy="431353"/>
          </a:xfrm>
        </p:spPr>
        <p:txBody>
          <a:bodyPr/>
          <a:lstStyle/>
          <a:p>
            <a:r>
              <a:rPr lang="es-ES" dirty="0" smtClean="0"/>
              <a:t>L. Norberto López de Lacalle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4356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Llamada de nube"/>
          <p:cNvSpPr/>
          <p:nvPr/>
        </p:nvSpPr>
        <p:spPr>
          <a:xfrm>
            <a:off x="4085430" y="2628900"/>
            <a:ext cx="2000321" cy="1095455"/>
          </a:xfrm>
          <a:prstGeom prst="cloudCallout">
            <a:avLst>
              <a:gd name="adj1" fmla="val -37223"/>
              <a:gd name="adj2" fmla="val 105559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50" dirty="0" smtClean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es-ES" sz="1850" dirty="0" err="1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s-ES" sz="1850" dirty="0" err="1" smtClean="0">
                <a:solidFill>
                  <a:schemeClr val="accent2">
                    <a:lumMod val="50000"/>
                  </a:schemeClr>
                </a:solidFill>
              </a:rPr>
              <a:t>he</a:t>
            </a:r>
            <a:r>
              <a:rPr lang="es-ES" sz="185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850" dirty="0" err="1" smtClean="0">
                <a:solidFill>
                  <a:schemeClr val="accent2">
                    <a:lumMod val="50000"/>
                  </a:schemeClr>
                </a:solidFill>
              </a:rPr>
              <a:t>Death</a:t>
            </a:r>
            <a:r>
              <a:rPr lang="es-ES" sz="1850" dirty="0" smtClean="0">
                <a:solidFill>
                  <a:schemeClr val="accent2">
                    <a:lumMod val="50000"/>
                  </a:schemeClr>
                </a:solidFill>
              </a:rPr>
              <a:t> Valley”</a:t>
            </a:r>
            <a:endParaRPr lang="es-ES" sz="18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286250" y="3680469"/>
            <a:ext cx="596900" cy="1238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584574" y="3977382"/>
            <a:ext cx="2722563" cy="1495425"/>
          </a:xfrm>
          <a:prstGeom prst="rect">
            <a:avLst/>
          </a:prstGeom>
          <a:solidFill>
            <a:schemeClr val="accent4">
              <a:lumMod val="75000"/>
              <a:alpha val="1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107950" y="3283943"/>
            <a:ext cx="903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Basic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principles</a:t>
            </a:r>
            <a:endParaRPr lang="es-E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892454" y="3293468"/>
            <a:ext cx="10977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Technological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concepts</a:t>
            </a:r>
            <a:endParaRPr lang="es-ES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865376" y="3310930"/>
            <a:ext cx="110459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Manufacturing proof of </a:t>
            </a:r>
            <a:r>
              <a:rPr lang="en-U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concept</a:t>
            </a:r>
            <a:endParaRPr lang="es-ES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3862569" y="4640957"/>
            <a:ext cx="115252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Component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manuf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in a </a:t>
            </a:r>
            <a:r>
              <a:rPr lang="es-E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relevant</a:t>
            </a:r>
            <a:r>
              <a:rPr lang="es-E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environment</a:t>
            </a:r>
            <a:endParaRPr lang="es-E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6161952" y="3263305"/>
            <a:ext cx="1152525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Demos in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operational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enviroment</a:t>
            </a:r>
            <a:endParaRPr lang="es-ES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7090141" y="3252193"/>
            <a:ext cx="1152525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Full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system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validated</a:t>
            </a:r>
            <a:endParaRPr lang="es-ES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7963865" y="3254683"/>
            <a:ext cx="1152525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System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 a real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situation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defRPr/>
            </a:pPr>
            <a:r>
              <a:rPr lang="es-E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ptimization</a:t>
            </a:r>
            <a:endParaRPr lang="es-ES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53573" y="1880019"/>
            <a:ext cx="3046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Universities, Technological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centres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R&amp;D units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6403974" y="1881331"/>
            <a:ext cx="2651125" cy="710552"/>
          </a:xfrm>
          <a:prstGeom prst="rect">
            <a:avLst/>
          </a:prstGeom>
          <a:noFill/>
        </p:spPr>
        <p:txBody>
          <a:bodyPr tIns="108000" bIns="10800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Industrial 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innovation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units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organisations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3300413" y="5489396"/>
            <a:ext cx="3290887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RELEVANT ENVIROMENT </a:t>
            </a:r>
            <a:r>
              <a:rPr lang="es-ES" sz="1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: MACHINES WITH SAME SIZE AND FUNCTIONS !!!</a:t>
            </a:r>
            <a:endParaRPr lang="es-ES" sz="12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21" name="25 Grupo"/>
          <p:cNvGrpSpPr>
            <a:grpSpLocks/>
          </p:cNvGrpSpPr>
          <p:nvPr/>
        </p:nvGrpSpPr>
        <p:grpSpPr bwMode="auto">
          <a:xfrm>
            <a:off x="995870" y="2718793"/>
            <a:ext cx="1163637" cy="576262"/>
            <a:chOff x="1042612" y="932214"/>
            <a:chExt cx="992453" cy="396981"/>
          </a:xfrm>
        </p:grpSpPr>
        <p:sp>
          <p:nvSpPr>
            <p:cNvPr id="22" name="21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solidFill>
              <a:srgbClr val="FF3300">
                <a:alpha val="89804"/>
              </a:srgbClr>
            </a:solidFill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Cheurón 4"/>
            <p:cNvSpPr/>
            <p:nvPr/>
          </p:nvSpPr>
          <p:spPr>
            <a:xfrm>
              <a:off x="1241644" y="932214"/>
              <a:ext cx="594389" cy="396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TRL2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28 Grupo"/>
          <p:cNvGrpSpPr>
            <a:grpSpLocks/>
          </p:cNvGrpSpPr>
          <p:nvPr/>
        </p:nvGrpSpPr>
        <p:grpSpPr bwMode="auto">
          <a:xfrm>
            <a:off x="1919541" y="2717205"/>
            <a:ext cx="1162050" cy="576263"/>
            <a:chOff x="1042612" y="932214"/>
            <a:chExt cx="992453" cy="396981"/>
          </a:xfrm>
          <a:solidFill>
            <a:srgbClr val="FF9933"/>
          </a:solidFill>
        </p:grpSpPr>
        <p:sp>
          <p:nvSpPr>
            <p:cNvPr id="25" name="24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grpFill/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Cheurón 4"/>
            <p:cNvSpPr/>
            <p:nvPr/>
          </p:nvSpPr>
          <p:spPr>
            <a:xfrm>
              <a:off x="1240560" y="932214"/>
              <a:ext cx="596556" cy="39698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TRL3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31 Grupo"/>
          <p:cNvGrpSpPr>
            <a:grpSpLocks/>
          </p:cNvGrpSpPr>
          <p:nvPr/>
        </p:nvGrpSpPr>
        <p:grpSpPr bwMode="auto">
          <a:xfrm>
            <a:off x="77214" y="2718793"/>
            <a:ext cx="1162050" cy="576262"/>
            <a:chOff x="1042612" y="932214"/>
            <a:chExt cx="992453" cy="396981"/>
          </a:xfrm>
        </p:grpSpPr>
        <p:sp>
          <p:nvSpPr>
            <p:cNvPr id="28" name="27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solidFill>
              <a:srgbClr val="FF0000">
                <a:alpha val="90000"/>
              </a:srgbClr>
            </a:solidFill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Cheurón 4"/>
            <p:cNvSpPr/>
            <p:nvPr/>
          </p:nvSpPr>
          <p:spPr>
            <a:xfrm>
              <a:off x="1240560" y="932214"/>
              <a:ext cx="596556" cy="396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TRL1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34 Grupo"/>
          <p:cNvGrpSpPr>
            <a:grpSpLocks/>
          </p:cNvGrpSpPr>
          <p:nvPr/>
        </p:nvGrpSpPr>
        <p:grpSpPr bwMode="auto">
          <a:xfrm>
            <a:off x="3949954" y="4075807"/>
            <a:ext cx="1163637" cy="576263"/>
            <a:chOff x="1042612" y="932214"/>
            <a:chExt cx="992453" cy="396981"/>
          </a:xfrm>
        </p:grpSpPr>
        <p:sp>
          <p:nvSpPr>
            <p:cNvPr id="31" name="30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solidFill>
              <a:srgbClr val="ADCC48">
                <a:alpha val="89804"/>
              </a:srgbClr>
            </a:solidFill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Cheurón 4"/>
            <p:cNvSpPr/>
            <p:nvPr/>
          </p:nvSpPr>
          <p:spPr>
            <a:xfrm>
              <a:off x="1241644" y="932214"/>
              <a:ext cx="594389" cy="396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TRL5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37 Grupo"/>
          <p:cNvGrpSpPr>
            <a:grpSpLocks/>
          </p:cNvGrpSpPr>
          <p:nvPr/>
        </p:nvGrpSpPr>
        <p:grpSpPr bwMode="auto">
          <a:xfrm>
            <a:off x="4883150" y="4080316"/>
            <a:ext cx="1163638" cy="576263"/>
            <a:chOff x="1042612" y="932214"/>
            <a:chExt cx="992453" cy="396981"/>
          </a:xfrm>
        </p:grpSpPr>
        <p:sp>
          <p:nvSpPr>
            <p:cNvPr id="34" name="33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solidFill>
              <a:srgbClr val="58CD33">
                <a:alpha val="89804"/>
              </a:srgbClr>
            </a:solidFill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Cheurón 4"/>
            <p:cNvSpPr/>
            <p:nvPr/>
          </p:nvSpPr>
          <p:spPr>
            <a:xfrm>
              <a:off x="1241645" y="932214"/>
              <a:ext cx="594388" cy="396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TRL6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40 Grupo"/>
          <p:cNvGrpSpPr>
            <a:grpSpLocks/>
          </p:cNvGrpSpPr>
          <p:nvPr/>
        </p:nvGrpSpPr>
        <p:grpSpPr bwMode="auto">
          <a:xfrm>
            <a:off x="2845374" y="2716952"/>
            <a:ext cx="1162050" cy="574675"/>
            <a:chOff x="1042612" y="932214"/>
            <a:chExt cx="992453" cy="396981"/>
          </a:xfrm>
        </p:grpSpPr>
        <p:sp>
          <p:nvSpPr>
            <p:cNvPr id="37" name="36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solidFill>
              <a:srgbClr val="FFFF66">
                <a:alpha val="90000"/>
              </a:srgbClr>
            </a:solidFill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Cheurón 4"/>
            <p:cNvSpPr/>
            <p:nvPr/>
          </p:nvSpPr>
          <p:spPr>
            <a:xfrm>
              <a:off x="1240560" y="932214"/>
              <a:ext cx="596556" cy="396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TRL4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43 Grupo"/>
          <p:cNvGrpSpPr>
            <a:grpSpLocks/>
          </p:cNvGrpSpPr>
          <p:nvPr/>
        </p:nvGrpSpPr>
        <p:grpSpPr bwMode="auto">
          <a:xfrm>
            <a:off x="7019098" y="2699743"/>
            <a:ext cx="1162050" cy="576262"/>
            <a:chOff x="1042612" y="932214"/>
            <a:chExt cx="992453" cy="396981"/>
          </a:xfrm>
          <a:solidFill>
            <a:srgbClr val="008DF6"/>
          </a:solidFill>
        </p:grpSpPr>
        <p:sp>
          <p:nvSpPr>
            <p:cNvPr id="40" name="39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solidFill>
              <a:srgbClr val="00CC99"/>
            </a:solidFill>
            <a:ln>
              <a:noFill/>
            </a:ln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Cheurón 4"/>
            <p:cNvSpPr/>
            <p:nvPr/>
          </p:nvSpPr>
          <p:spPr>
            <a:xfrm>
              <a:off x="1250051" y="932214"/>
              <a:ext cx="595200" cy="39698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TRL8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46 Grupo"/>
          <p:cNvGrpSpPr>
            <a:grpSpLocks/>
          </p:cNvGrpSpPr>
          <p:nvPr/>
        </p:nvGrpSpPr>
        <p:grpSpPr bwMode="auto">
          <a:xfrm>
            <a:off x="7976272" y="2701584"/>
            <a:ext cx="1163637" cy="574675"/>
            <a:chOff x="1042612" y="932214"/>
            <a:chExt cx="992453" cy="396981"/>
          </a:xfrm>
          <a:solidFill>
            <a:srgbClr val="00B050"/>
          </a:solidFill>
        </p:grpSpPr>
        <p:sp>
          <p:nvSpPr>
            <p:cNvPr id="43" name="42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grpFill/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Cheurón 4"/>
            <p:cNvSpPr/>
            <p:nvPr/>
          </p:nvSpPr>
          <p:spPr>
            <a:xfrm>
              <a:off x="1241644" y="932214"/>
              <a:ext cx="594389" cy="39698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TRL9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49 Grupo"/>
          <p:cNvGrpSpPr>
            <a:grpSpLocks/>
          </p:cNvGrpSpPr>
          <p:nvPr/>
        </p:nvGrpSpPr>
        <p:grpSpPr bwMode="auto">
          <a:xfrm>
            <a:off x="6091171" y="2699743"/>
            <a:ext cx="1162050" cy="576262"/>
            <a:chOff x="1042612" y="932214"/>
            <a:chExt cx="992453" cy="396981"/>
          </a:xfrm>
        </p:grpSpPr>
        <p:sp>
          <p:nvSpPr>
            <p:cNvPr id="46" name="45 Cheurón"/>
            <p:cNvSpPr/>
            <p:nvPr/>
          </p:nvSpPr>
          <p:spPr>
            <a:xfrm>
              <a:off x="1042612" y="932214"/>
              <a:ext cx="992453" cy="396981"/>
            </a:xfrm>
            <a:prstGeom prst="chevron">
              <a:avLst/>
            </a:prstGeom>
            <a:solidFill>
              <a:srgbClr val="008080">
                <a:alpha val="89804"/>
              </a:srgbClr>
            </a:solidFill>
          </p:spPr>
          <p:style>
            <a:lnRef idx="2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Cheurón 4"/>
            <p:cNvSpPr/>
            <p:nvPr/>
          </p:nvSpPr>
          <p:spPr>
            <a:xfrm>
              <a:off x="1240560" y="932214"/>
              <a:ext cx="596556" cy="396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7940" tIns="13970" rIns="0" bIns="1397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TRL7</a:t>
              </a:r>
              <a:endPara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8" name="47 Rectángulo"/>
          <p:cNvSpPr/>
          <p:nvPr/>
        </p:nvSpPr>
        <p:spPr>
          <a:xfrm>
            <a:off x="3359149" y="1724046"/>
            <a:ext cx="3048001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6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Technology</a:t>
            </a:r>
            <a:r>
              <a:rPr lang="es-ES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demostrators</a:t>
            </a:r>
            <a:endParaRPr lang="es-ES" sz="16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s-ES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TRL4 </a:t>
            </a: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TRL7</a:t>
            </a:r>
          </a:p>
        </p:txBody>
      </p:sp>
      <p:sp>
        <p:nvSpPr>
          <p:cNvPr id="49" name="48 Flecha derecha"/>
          <p:cNvSpPr/>
          <p:nvPr/>
        </p:nvSpPr>
        <p:spPr>
          <a:xfrm>
            <a:off x="253572" y="640888"/>
            <a:ext cx="8801527" cy="12239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0" name="5 CuadroTexto"/>
          <p:cNvSpPr txBox="1">
            <a:spLocks noChangeArrowheads="1"/>
          </p:cNvSpPr>
          <p:nvPr/>
        </p:nvSpPr>
        <p:spPr bwMode="auto">
          <a:xfrm>
            <a:off x="468313" y="1052051"/>
            <a:ext cx="8099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ES" sz="2000" b="1" dirty="0" err="1" smtClean="0">
                <a:solidFill>
                  <a:schemeClr val="bg1"/>
                </a:solidFill>
              </a:rPr>
              <a:t>Manufacturing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</a:rPr>
              <a:t>Readiness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</a:rPr>
              <a:t>level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>
                <a:solidFill>
                  <a:schemeClr val="bg1"/>
                </a:solidFill>
              </a:rPr>
              <a:t>(TRL/MRL) </a:t>
            </a:r>
          </a:p>
        </p:txBody>
      </p:sp>
      <p:cxnSp>
        <p:nvCxnSpPr>
          <p:cNvPr id="52" name="51 Conector recto"/>
          <p:cNvCxnSpPr/>
          <p:nvPr/>
        </p:nvCxnSpPr>
        <p:spPr>
          <a:xfrm flipH="1">
            <a:off x="3584574" y="3252193"/>
            <a:ext cx="598744" cy="725189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>
            <a:endCxn id="6" idx="2"/>
          </p:cNvCxnSpPr>
          <p:nvPr/>
        </p:nvCxnSpPr>
        <p:spPr>
          <a:xfrm flipH="1" flipV="1">
            <a:off x="6084084" y="3176628"/>
            <a:ext cx="223053" cy="782105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MRL: THE KEY FOR THE CFAA UNDERSTANDING</a:t>
            </a:r>
            <a:br>
              <a:rPr lang="es-ES" dirty="0" smtClean="0"/>
            </a:br>
            <a:endParaRPr lang="en-GB" dirty="0"/>
          </a:p>
        </p:txBody>
      </p:sp>
      <p:sp>
        <p:nvSpPr>
          <p:cNvPr id="4" name="3 Flecha derecha"/>
          <p:cNvSpPr/>
          <p:nvPr/>
        </p:nvSpPr>
        <p:spPr>
          <a:xfrm>
            <a:off x="324886" y="4225105"/>
            <a:ext cx="2911289" cy="541329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abajo"/>
          <p:cNvSpPr/>
          <p:nvPr/>
        </p:nvSpPr>
        <p:spPr>
          <a:xfrm rot="5400000">
            <a:off x="7578494" y="3376708"/>
            <a:ext cx="421751" cy="2234352"/>
          </a:xfrm>
          <a:prstGeom prst="downArrow">
            <a:avLst>
              <a:gd name="adj1" fmla="val 50000"/>
              <a:gd name="adj2" fmla="val 6117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6550" y="4704758"/>
            <a:ext cx="1266409" cy="110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21453" y="4543286"/>
            <a:ext cx="1441450" cy="2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16798" y="4544788"/>
            <a:ext cx="1441450" cy="26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AutoShape 12" descr="data:image/jpeg;base64,/9j/4AAQSkZJRgABAQAAAQABAAD/2wCEAAkGBxQTEhQUExQUFhUXGBcaGBYXGB8cHBwZFxoYFx4cHBkgHCgjHSAmHBwUIT0hJiwvLi4uFx8zODMtNygtLisBCgoKDg0OGxAQGywmHyQvLCwsNCwvLC8tLCwvLCwsLCwxLCwsLCwsLDYsLCwsLCwsLCwsLDcsLCwsLCwsLCwsLP/AABEIAIkAoAMBIgACEQEDEQH/xAAbAAACAwEBAQAAAAAAAAAAAAAABQMEBgIBB//EAEIQAAIBAgMFBQUFBAgHAAAAAAECAwARBBIhBQYxQVETImFxgQcykaGxQlJiwdEUIzNyQ5KywtLh8PEVFhckVIKT/8QAGQEAAwEBAQAAAAAAAAAAAAAAAAIDAQQF/8QAKBEAAgIBAwQBAwUAAAAAAAAAAAECEQMSITEEQVFhEyIykXGBodHh/9oADAMBAAIRAxEAPwD7jRRRQAUUUUAFLNsbdhw1u0bvN7qKLsbdFHLx4UyNYXYEqNPiZZbdoZWUX+yqMVC+Gg+takY3Qwfeqdv4WCcjq8gT5BWrpN65V/i4OVR1Rg/1C03SVTwIPrXVBm5DszePDznKkgD/AHHBVvRTa/pTas/tPYsM4s6A+POlsG0ZcCwWdjJhzoJDq0f8x+0vzHjRQX5NlRSvE7w4dDlaVb6Xtchb/eIBC+tT7T2pHAFMhPeNlABYk8dANeFYMXaKq4DaMcwJjcMBxtxB6EcR61aoAKgxeLSJc0jqi9WIA+JpHvBvCY27CBQ8xFyT7sYPAt1PRaSR7IDN2k7NNJ959beCjgB5VqQrlQ6m30w/9GJZf5ENvibCov8AnReeGxIHXKp/v1GkYHACujW0LqY12VvFBOcqPZ/uOCregPH0ptWA25gleMsDlde8rroVYcCDWw2BjDNhoZWFmdFY+ZGvzrGhouy/RRRWDBRRRQBmt6drTJLBh4MqtMHJkYXChMosBwJObnwt40im3HDu0kmIkzubsR3bnrYWFaHfnAq+FkezZ4lZ4yvvBgOXh1HSszsjdp5o1kkxUpzC/dNh8qZCPkH3MmTWHFv5NqKiOK2jhdXQTIOacfhV+TdiePWHFyXHJ7MKpJvXNA2TEoj8s0ZufVeIobS5DT4G2yN8IptD3XHFW0PwNUtu7bjmcw5u4vvhO8zn7oA4Acz425GqOJwCYqUSdmFA4HgT/lTUQRYeN3ICqoLMbdOvWuN9VbqCv2dcOkdXN0VcTiJJIBBFh+yj0BJt7o5BR18a4xxxblWZrlGzKCotwII0HAj8qSbO30kxWPiw0EarEgd5n4kgKQBfkMxHnanu+O2pMHhjiI4xJkZc6m/uE2J04WuDesl8jmrf4HjHHobSIpNokMHKPFIvCRO+PJgNSvgRTvZ2/UToxcZXUG9tVLKL2DDkdOPWsvubvQuO7RHUCRArafaRri/mCLHzB503xWAAvoNedufjTTyzW3cWOCL3T2I92Bmi7RjeSQ53PPMdT+lvCmOMxqRLd2CjxpA+EaM3iYjw5fCleFw6vIXxsgNj3VOi/Dmapj6iMtpbM58nTyjut0MpN6HkNsNCz/iOi/GuRg8fL70ixjoov8zVptvRJZY1svNraDxtxNdY2DETRhsPMBmI7xXu5eoHEn61RZYt0mLLBOCuSopS7rTOCGxUmvHh+laTYm25opYcNMsbI4yxvGMpBVbgFbkEWHEWpH/wLEAaYpyfED6WpnuBhGlklmnbPJExjTSyi6glh1Y3t4etOxI8m8ooopSgUUUUAeEVk8VsWTCtmwjKIydYZL5V/kYA2H4T6Vrar4yEsNOPKhGMzWPxUzx5EMaMbAsGOi87G3HlSTD7uHMLlMo6E3J8dKd4lGU6i1TYcaVLLgjk+4vhzShHY8iwmUaW+NUN4cFFJh5Y55AkcilS2YA6/dvz8Kn23tHsIi9gWuFVerHh6c/Ss3hsA0p7SZi7nmeA8FHIVz5HDFsluej02GWaLnkdR49v9P7K27UOCwCMsAlkZzd5St2a3DWwFh0FNZt4IHUrJHIUYEMGS4IOhBF6nTBKOVdHCr0FQ+ST3Z1fF06VJP8AP+Gf3J3bwWGxEkmHncl1yrFIbZVvmsLgFuVvzrcPh7gg2rJbR2Sh5VNu/th0kEEzZlbRGPEEfZJ5j9KvCcZP6jlydPUW8T45Q6Ozm6r8aobR3eMg+x8f8q0VBq8sMJKmeesskYbC7pEA9owci5HevoNeFgKcJtpUW0xAcaD8XkPyFd7ybQWBfxtoB0DaEnppypvuhh75pSvEKFJHS5Nj6gelZCMYSqP7j5pyywufbgWQYfFYrREMER4ySCzEfhQ6+psK12ydmJh41jjGg5nUknixPMmrtFdDZyJUFFFFYaFFcs1qjOIHK58v1rLAmoNVTMeVh50k27vLFhiVlZy5XMiAHv62yqRoWvyvSuaRqi2NtrxBo3AYK5BysbaNy4+NZXYm02cFXADqbEWsQeB08DWpaMMtiLXGo5i/KkW2thuT+0QfxLd9PvkaXHj9ahm1/dHt2L4XFOpCze6NpILqLlGD2A6XB+RqjsraSso1q/HtgFGuLOoPcIsb9CPOucRuOpUNHIySnVjxUsdTpyqCg8q1RPTh1OPFH4snHKa7E6uOte5hSSXYePj4KrjqDVSbB47g0ZHmRSfFPwUeTBVqaG2PxijnwrP4dzNiown2WzE9AOdXId2p5P4rhR0GppmmykwpXs72k7r35kC6n6j1qqwTq+CD63DBtQ3b29Ddtovc+7/VqKXHPb3reQtVWSUDiagwsMuJbLEO79pz7o9eZ8BTSytbdzk0R5O9k7KXGTkSDNFH3m1Iu1+6LjyJ9K+hxRBQFUAAcAOAqpsjZqQRhE8yTxY9TV6r4cbhHflnNlnqe3AUUUVYmV2nPIfGuCxPP4afOiQWY+Ov5H8q8qbbGOco/wB9ar7R2jHAoaVwt9ANSWPRVGrHwFLN5MLIxRgO0gQMZIQ+RmPJs9xfKL9wkX61l90dsRDEC6ZjPYxSZiREhB/d5pDxBC+7xLW+zU3KnQ6jtZop96srlf2eVbBW/eFUJVmyXVCbmx4jiLjqKubc3cixToZixVFcBAbDMxHfuNcwtVfbsazzwQZQxRhNIbe4im6i/IuwAtzCtT+tq+TLrg5jSwAF9ABqbnTqedS4c8R6/H/auK9jNmHw/wBf65065FZR29sKOdS2UCUC6Pw1GovbiL9a4wm0laytdJOaMLEHnx4+lNMfjEhjaRzZVFyfyA5k8LV8k2zi5cbjIwxZcveyA+4rcFuOLG1yfDpVseO7oSUvJ9REq694acdaRNtuGaRkjkVjHo1jzpdg9hxF1He10Op186g2xu5h4j+7WzHmK2hG9hz262JzLpx1pNjMWuIaOOFl96+drhbjQDNbiTSvCbJhVrMTY3uLk3PlzpvszCoUdAtlzEAEWIHlyolFNNMVSp2OsDuct7zuXP3V7q+vM/KtHGiRqAAqKOA0AFZnB7Umt2bPYqBqB3mXkbm/lw5VzPKB3nb1Y/mTXKowxOkh59Q3yP5drxjhdvLh8TpSnaG8bJlso1awXmeZ15aeFV1cEAjUHUEcwelIu17SRn4qvdS/zPqfpTRk5Ml8kmarZ22neVVbKFNxYdeWprQ1g8JFIWVkVjY30HSt2tVKY23yQ4kcD4/X/QqKrEyXBFVlNxepy5KoW7zYlI8LM0mbJkIIQ2Y30sp5E8PWsni92nw8MjLITh3EXaRvGryRxrxyseaAk8ORPGtXt7FsnYhUDh5o0cFb2Vr3PhYga13tfGyKpWCNZpdLoXVcoa/ea5vl0qckmUTaKO5+HVUmMecxtLdJHJLOoRFzZjqRmD2J5cNKf0ixcmMj7N/+3ZAo7ZNVy2950c8gOR6Uylx6BFdTmD6qRwIIuDfyrV4Ml5LdVcVjVQ24njYfrVJ9oOeGVfmaovhwzFmJYnjcm3w4UzjLsLHJBP6v4K+3dqiaXKbiKJc2Ti0jm9tBfRbHTqfAUj3YwEo7SaZGV3JazWBA5C176Cw+NadVC8AB5aUZvCrxm1GiE5Ju0V8M0tw6qoA1ux4+g1+lEmEznNIxY9BoPlr86q4uIxjNG3Z3Oo4qfMHT1Fqjwu3VJyyDKfvLdk/rW7vr8ajNz7E5tsvu0cQuSiDxsKp7NxSvJLkNwcpvYjlbmPDjUuJ2ZHI3aAAPb3xrfzHA0uZZYZFZrMCCO7ZRprp46nj6VmJpPdmQVvYubajbKHVmQrxZeOXnxFRxbB4O6k3PvyHMSOOgJ6dAKkfaiFbFW15ZT+ldbF2iZY8rXBi7gHReI+X0p8jSXsZxdN0NcNge17oNl5kaEDoDyNO8LsiGP3I1Hnrw8672ZhsiC/E6mrlZCNIpCFI8AtXtFFOUPDVO1iR4/XWrtVpxZh4j6f7mlkahdtuULBITL2Hd0l0OUngbEG+tKdnzphlM2MEcM8rBXfNcPkFgVOuUEa5dOJq3vS0PZoJ1YxtNEO6bANm7pb8N7X86byxhtGAPgQDUu4/YT7Y2rGUjiXNIcSCqdlY9wizPc6AAEV1i8EIsPGi3IhCgE8bLpr6U2SMCwAAtoLDgPCiSMMCDwItWryY91RnyT4Dxqs2NTQZsx6KC3yUU3XYMV7sGf+ZiQPIcKvw4dF0VVHkKfURWPyZLFYuVSiph2tJmszsFAtbiBc8/lTaHY8ravLl8Ix/eNzTTGwhgpP2WB/L86tCmT2BxSZj9vbNEWsaGRgFvmu51LXNideA4Vcwq9xcyBWIF16HpUm3cesTktf7IFhfkTXsbggEcCAR5HWqdhHyU3wFtYjkPMcVPmOXpUM8ikZJ0AB5nVD68vWmdeMt9DU5Y1IVxM7isJKmkSK6fZ71rDkPKrm6mB7PEWmZc8gzKi8LR8f7Qq0+BK6xNl/CdVPpy9KV4kmHERYhyBlZRYHQIdD9SalDp/qKvNkaUZPY+kCva8Fe1YcKKKKACocUNL9CDU1cutxrWMBbjsFHMhjlUMptcHwNxw8ao7Ex0ztJHiIskkZHfX+G6texU9dNQeFNEOnjz9K9LVIez2igAngD66V2IDzNvL/OtpmHFc5umvlrVhcOvPXz1qTQeFNpMspywsykAAXBGp/S9Ic2Ni0aLtB1jYH5GxqHeD2nbNwhKvOHcfYiGc6dSO6PU1lJfb5g793DYkjxyD5ZjTx+kVqx3tbagOYzwMEGUntIzlFgRcki1c4feJHF0BYcLqCR5aCsrvR7XsNjMDiMOsGIR5YyqlshW5txs9x8Kb+wDaEX7HJB2idqJXfs797KQutumhp9S8CaPYwl3mRXWMgh291CCGN+gOp51cWbEt7mHk9Vt/aIrG+1/aEcG2NnT5geyCmQLqQqygnQc8pbSnGI9uODBsmHxLjrZF+Re9GpeA0ex+uysc/KNP5n1+Cg/WvZtyHmW02INjxEa2+bX+lIMP7ccGT38PilHUBG+j3rW7ub/AGAxrBIZx2h/o3BRz5Bh3vS9Gt9jVBGjhTKoFybAC54mwtc1JXgr2kHCiiigAooooAh/Zxfn5X0qRYwOAA8q6orKA8tXtFFaAUm3r3fXHYdoHkljViDmibKdOR6jwNOaKAPieK9gCa9njHHTPGD9GFLn9gE3LGRHzjYf3jX32igD4VH7CJ+eMht4RN/irRbq+x1cLiI8Q2KdmjJICLkvcEam5NteVfU6KDKPku0vYdA7syYqdSxuc4V/iTYnzNKJ/YRJ9jGp/wC0R/J6+40UBR8J/wChM/8A5kP/AMm/xVewfsJsQZMa2hB/dx2ItzDFjY+NfaKKAojhTKoFybAC54m2lz41JRRQaFFFFA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8" name="Picture 14" descr="[cientifico_loco.gif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19177">
            <a:off x="1232380" y="4829129"/>
            <a:ext cx="1085518" cy="93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779776" y="3314215"/>
            <a:ext cx="11248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Demo 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 a </a:t>
            </a:r>
            <a:r>
              <a:rPr lang="en-U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laboratory</a:t>
            </a:r>
            <a:endParaRPr lang="es-ES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57 Rectángulo"/>
          <p:cNvSpPr/>
          <p:nvPr/>
        </p:nvSpPr>
        <p:spPr>
          <a:xfrm>
            <a:off x="4944172" y="4642484"/>
            <a:ext cx="115252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Manuf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s-E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system</a:t>
            </a:r>
            <a:r>
              <a:rPr lang="es-E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demo in a </a:t>
            </a:r>
            <a:r>
              <a:rPr lang="es-ES" sz="1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relevant</a:t>
            </a:r>
            <a:r>
              <a:rPr lang="es-E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environment</a:t>
            </a:r>
            <a:endParaRPr lang="es-E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50 Triángulo isósceles"/>
          <p:cNvSpPr/>
          <p:nvPr/>
        </p:nvSpPr>
        <p:spPr>
          <a:xfrm rot="3658231">
            <a:off x="6701280" y="5186769"/>
            <a:ext cx="262380" cy="776594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8500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o"/>
          <p:cNvGrpSpPr/>
          <p:nvPr/>
        </p:nvGrpSpPr>
        <p:grpSpPr>
          <a:xfrm>
            <a:off x="763928" y="1909134"/>
            <a:ext cx="8093827" cy="3507129"/>
            <a:chOff x="763928" y="1996222"/>
            <a:chExt cx="8093827" cy="3507129"/>
          </a:xfrm>
        </p:grpSpPr>
        <p:sp>
          <p:nvSpPr>
            <p:cNvPr id="5" name="4 Rectángulo"/>
            <p:cNvSpPr/>
            <p:nvPr/>
          </p:nvSpPr>
          <p:spPr>
            <a:xfrm>
              <a:off x="763929" y="1996222"/>
              <a:ext cx="8093826" cy="15162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5 Rectángulo"/>
            <p:cNvSpPr/>
            <p:nvPr/>
          </p:nvSpPr>
          <p:spPr>
            <a:xfrm>
              <a:off x="763928" y="3616678"/>
              <a:ext cx="8093827" cy="18866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3" name="2 Marcador de contenido"/>
          <p:cNvSpPr txBox="1">
            <a:spLocks/>
          </p:cNvSpPr>
          <p:nvPr/>
        </p:nvSpPr>
        <p:spPr>
          <a:xfrm>
            <a:off x="216795" y="700306"/>
            <a:ext cx="8927205" cy="4703476"/>
          </a:xfrm>
          <a:prstGeom prst="rect">
            <a:avLst/>
          </a:prstGeom>
        </p:spPr>
        <p:txBody>
          <a:bodyPr/>
          <a:lstStyle/>
          <a:p>
            <a:pPr marL="342900" lvl="2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research facility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located at the Technological Park of 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Zamudio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lvl="2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It looks like an industrial factory, not a lab: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real size and complex machine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-tools</a:t>
            </a:r>
          </a:p>
          <a:p>
            <a:pPr marL="342900" lvl="2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The CFAA legal formula is “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Centro </a:t>
            </a:r>
            <a:r>
              <a:rPr lang="en-GB" sz="16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Mixto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”,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same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VAT of 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University of the Basque country</a:t>
            </a:r>
          </a:p>
          <a:p>
            <a:pPr marL="800100" lvl="3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university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through the Group of Advanced manufacturing (Type A)</a:t>
            </a:r>
          </a:p>
          <a:p>
            <a:pPr marL="1257300" lvl="4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It manages the centre and resources, coordinating the 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MRL 6,7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projects</a:t>
            </a:r>
          </a:p>
          <a:p>
            <a:pPr marL="1257300" lvl="4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It develops others projects in 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MRL 2 al 5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257300" lvl="4" indent="-342900" eaLnBrk="0" hangingPunct="0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It integrates the CFAA activity in a general axis: </a:t>
            </a:r>
            <a:r>
              <a:rPr lang="en-GB" sz="1600" i="1" dirty="0" err="1" smtClean="0">
                <a:latin typeface="Arial" pitchFamily="34" charset="0"/>
                <a:cs typeface="Arial" pitchFamily="34" charset="0"/>
              </a:rPr>
              <a:t>research+training+transference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1400" dirty="0" smtClean="0">
              <a:latin typeface="Arial" pitchFamily="34" charset="0"/>
              <a:cs typeface="Arial" pitchFamily="34" charset="0"/>
            </a:endParaRPr>
          </a:p>
          <a:p>
            <a:pPr marL="800100" lvl="3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The companies partnership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AIE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Agrupación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interés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económico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1257300" lvl="4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It proposes, drives and collaborates in  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MRL 6 and 7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projects</a:t>
            </a:r>
          </a:p>
          <a:p>
            <a:pPr marL="1257300" lvl="4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It contributes with an starting 7-year funding  agreement  (7 years)</a:t>
            </a:r>
          </a:p>
          <a:p>
            <a:pPr marL="1257300" lvl="4" indent="-342900" algn="just" eaLnBrk="0" hangingPunct="0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It supplies consumables, quasi-real 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partpieces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and experts to projects</a:t>
            </a:r>
          </a:p>
          <a:p>
            <a:pPr marL="457200" lvl="3" algn="just" eaLnBrk="0" hangingPunct="0">
              <a:spcBef>
                <a:spcPts val="1200"/>
              </a:spcBef>
            </a:pPr>
            <a:endParaRPr lang="es-ES" sz="100" dirty="0" smtClean="0">
              <a:latin typeface="Arial" pitchFamily="34" charset="0"/>
              <a:cs typeface="Arial" pitchFamily="34" charset="0"/>
            </a:endParaRPr>
          </a:p>
          <a:p>
            <a:pPr marL="800100" lvl="3" indent="-342900" algn="just" eaLnBrk="0" hangingPunct="0"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Public </a:t>
            </a: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institutions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DFB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GV)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give the initial funds and monitor the CFAA evolution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WHAT THE CFAA IS?</a:t>
            </a:r>
          </a:p>
        </p:txBody>
      </p:sp>
      <p:sp>
        <p:nvSpPr>
          <p:cNvPr id="7" name="6 Abrir corchete"/>
          <p:cNvSpPr/>
          <p:nvPr/>
        </p:nvSpPr>
        <p:spPr>
          <a:xfrm>
            <a:off x="708957" y="1929348"/>
            <a:ext cx="212682" cy="3486915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 rot="16200000">
            <a:off x="-797282" y="3357704"/>
            <a:ext cx="2367956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3600" dirty="0" smtClean="0"/>
              <a:t>MRL    6-7…</a:t>
            </a:r>
            <a:endParaRPr lang="es-ES" sz="3600" dirty="0"/>
          </a:p>
        </p:txBody>
      </p:sp>
      <p:sp>
        <p:nvSpPr>
          <p:cNvPr id="4" name="3 Rectángulo"/>
          <p:cNvSpPr/>
          <p:nvPr/>
        </p:nvSpPr>
        <p:spPr>
          <a:xfrm>
            <a:off x="6452558" y="2277374"/>
            <a:ext cx="875581" cy="35539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5069456" y="3974012"/>
            <a:ext cx="1262333" cy="35539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8526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s-ES_tradnl" altLang="es-ES" dirty="0" smtClean="0">
                <a:latin typeface="Arial" charset="0"/>
                <a:cs typeface="Arial" charset="0"/>
              </a:rPr>
              <a:t>CFAA LOCATION </a:t>
            </a:r>
          </a:p>
        </p:txBody>
      </p:sp>
      <p:sp>
        <p:nvSpPr>
          <p:cNvPr id="7" name="3 Rectángulo"/>
          <p:cNvSpPr>
            <a:spLocks noChangeArrowheads="1"/>
          </p:cNvSpPr>
          <p:nvPr/>
        </p:nvSpPr>
        <p:spPr bwMode="auto">
          <a:xfrm>
            <a:off x="198627" y="712778"/>
            <a:ext cx="68488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Building</a:t>
            </a:r>
            <a:r>
              <a:rPr lang="es-ES" altLang="es-E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202 at </a:t>
            </a:r>
            <a:r>
              <a:rPr lang="es-ES" altLang="es-E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altLang="es-E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altLang="es-E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Technological</a:t>
            </a:r>
            <a:r>
              <a:rPr lang="es-ES" altLang="es-E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Park of </a:t>
            </a:r>
            <a:r>
              <a:rPr lang="es-ES" altLang="es-E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Biskay</a:t>
            </a:r>
            <a:r>
              <a:rPr lang="es-ES" altLang="es-E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(ZAMUDIO) </a:t>
            </a:r>
          </a:p>
          <a:p>
            <a:endParaRPr lang="es-ES" altLang="es-ES" sz="1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altLang="es-ES" sz="16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Five</a:t>
            </a:r>
            <a:r>
              <a:rPr lang="es-ES" altLang="es-ES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minutes </a:t>
            </a:r>
            <a:r>
              <a:rPr lang="es-ES" altLang="es-ES" sz="16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es-ES" altLang="es-ES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ITP</a:t>
            </a:r>
            <a:endParaRPr lang="es-ES_tradnl" altLang="es-ES" sz="20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7 Rectángulo"/>
          <p:cNvSpPr>
            <a:spLocks noChangeArrowheads="1"/>
          </p:cNvSpPr>
          <p:nvPr/>
        </p:nvSpPr>
        <p:spPr bwMode="auto">
          <a:xfrm>
            <a:off x="198627" y="1595554"/>
            <a:ext cx="3581174" cy="10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UPV/EHU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rents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building</a:t>
            </a:r>
            <a:endParaRPr lang="es-ES" altLang="es-E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ES" altLang="es-ES" sz="105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altLang="es-ES" dirty="0" smtClean="0">
                <a:latin typeface="Arial" pitchFamily="34" charset="0"/>
                <a:cs typeface="Arial" pitchFamily="34" charset="0"/>
              </a:rPr>
              <a:t>Workshop and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adjacent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offices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are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managed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" alt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altLang="es-ES" dirty="0" err="1" smtClean="0">
                <a:latin typeface="Arial" pitchFamily="34" charset="0"/>
                <a:cs typeface="Arial" pitchFamily="34" charset="0"/>
              </a:rPr>
              <a:t>University</a:t>
            </a:r>
            <a:endParaRPr lang="es-ES" altLang="es-E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n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627" y="3793406"/>
            <a:ext cx="3100158" cy="208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04"/>
          <a:stretch/>
        </p:blipFill>
        <p:spPr bwMode="auto">
          <a:xfrm>
            <a:off x="2507679" y="160338"/>
            <a:ext cx="6998283" cy="516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4224760" y="5173246"/>
            <a:ext cx="4409953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1500 m2 workshop, 500 m2 </a:t>
            </a:r>
            <a:r>
              <a:rPr lang="es-ES" sz="2000" dirty="0" err="1" smtClean="0"/>
              <a:t>offices</a:t>
            </a:r>
            <a:endParaRPr lang="es-ES" sz="2000" dirty="0" smtClean="0"/>
          </a:p>
          <a:p>
            <a:pPr algn="ctr"/>
            <a:endParaRPr lang="es-ES" sz="700" dirty="0" smtClean="0"/>
          </a:p>
          <a:p>
            <a:pPr algn="ctr"/>
            <a:r>
              <a:rPr lang="es-ES" sz="2000" i="1" dirty="0" smtClean="0"/>
              <a:t>“ </a:t>
            </a:r>
            <a:r>
              <a:rPr lang="es-ES" sz="2000" i="1" dirty="0" err="1" smtClean="0"/>
              <a:t>Nearly</a:t>
            </a:r>
            <a:r>
              <a:rPr lang="es-ES" sz="2000" i="1" dirty="0" smtClean="0"/>
              <a:t> a </a:t>
            </a:r>
            <a:r>
              <a:rPr lang="es-ES" sz="2000" i="1" dirty="0" err="1" smtClean="0"/>
              <a:t>factory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inside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the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university</a:t>
            </a:r>
            <a:r>
              <a:rPr lang="es-ES" sz="2000" i="1" dirty="0" smtClean="0"/>
              <a:t>”</a:t>
            </a:r>
            <a:endParaRPr lang="es-ES" sz="2000" i="1" dirty="0"/>
          </a:p>
        </p:txBody>
      </p:sp>
      <p:sp>
        <p:nvSpPr>
          <p:cNvPr id="13" name="12 Flecha abajo"/>
          <p:cNvSpPr/>
          <p:nvPr/>
        </p:nvSpPr>
        <p:spPr>
          <a:xfrm rot="16998466">
            <a:off x="2961335" y="4056892"/>
            <a:ext cx="216168" cy="32032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uadroTexto"/>
          <p:cNvSpPr txBox="1"/>
          <p:nvPr/>
        </p:nvSpPr>
        <p:spPr>
          <a:xfrm>
            <a:off x="414802" y="3965551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airport</a:t>
            </a:r>
            <a:endParaRPr lang="es-ES" dirty="0"/>
          </a:p>
        </p:txBody>
      </p:sp>
      <p:sp>
        <p:nvSpPr>
          <p:cNvPr id="2" name="1 Flecha abajo"/>
          <p:cNvSpPr/>
          <p:nvPr/>
        </p:nvSpPr>
        <p:spPr>
          <a:xfrm>
            <a:off x="587828" y="4359101"/>
            <a:ext cx="241511" cy="39795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Resultado de imagen de it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2879" y="3874161"/>
            <a:ext cx="6096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832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5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EQUIPMENTS ORIENTED TO PROJECTS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5230" y="1097973"/>
            <a:ext cx="6769931" cy="431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7544628" y="3636597"/>
            <a:ext cx="1608324" cy="468231"/>
            <a:chOff x="7719859" y="3968881"/>
            <a:chExt cx="1608324" cy="468231"/>
          </a:xfrm>
        </p:grpSpPr>
        <p:sp>
          <p:nvSpPr>
            <p:cNvPr id="6" name="5 Rectángulo"/>
            <p:cNvSpPr/>
            <p:nvPr/>
          </p:nvSpPr>
          <p:spPr>
            <a:xfrm>
              <a:off x="8067902" y="3968881"/>
              <a:ext cx="1260281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b="1" dirty="0"/>
                <a:t>TURN-MILL</a:t>
              </a:r>
            </a:p>
          </p:txBody>
        </p:sp>
        <p:cxnSp>
          <p:nvCxnSpPr>
            <p:cNvPr id="7" name="6 Conector recto"/>
            <p:cNvCxnSpPr/>
            <p:nvPr/>
          </p:nvCxnSpPr>
          <p:spPr>
            <a:xfrm>
              <a:off x="7719859" y="3968881"/>
              <a:ext cx="596557" cy="468231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8316416" y="4437112"/>
              <a:ext cx="60303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8 Grupo"/>
          <p:cNvGrpSpPr/>
          <p:nvPr/>
        </p:nvGrpSpPr>
        <p:grpSpPr>
          <a:xfrm>
            <a:off x="5761713" y="616191"/>
            <a:ext cx="1557100" cy="1473704"/>
            <a:chOff x="7388038" y="1772816"/>
            <a:chExt cx="1307534" cy="1113469"/>
          </a:xfrm>
        </p:grpSpPr>
        <p:sp>
          <p:nvSpPr>
            <p:cNvPr id="10" name="9 Rectángulo"/>
            <p:cNvSpPr/>
            <p:nvPr/>
          </p:nvSpPr>
          <p:spPr>
            <a:xfrm>
              <a:off x="7778621" y="1772816"/>
              <a:ext cx="916951" cy="27905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b="1" dirty="0" smtClean="0"/>
                <a:t>TURNING</a:t>
              </a:r>
              <a:endParaRPr lang="es-ES" b="1" dirty="0"/>
            </a:p>
          </p:txBody>
        </p:sp>
        <p:cxnSp>
          <p:nvCxnSpPr>
            <p:cNvPr id="11" name="10 Conector recto"/>
            <p:cNvCxnSpPr/>
            <p:nvPr/>
          </p:nvCxnSpPr>
          <p:spPr>
            <a:xfrm flipV="1">
              <a:off x="7388038" y="2017026"/>
              <a:ext cx="664819" cy="869259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8052856" y="2017025"/>
              <a:ext cx="36848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12 Grupo"/>
          <p:cNvGrpSpPr/>
          <p:nvPr/>
        </p:nvGrpSpPr>
        <p:grpSpPr>
          <a:xfrm>
            <a:off x="2187042" y="4605636"/>
            <a:ext cx="2004796" cy="369332"/>
            <a:chOff x="1945272" y="5676003"/>
            <a:chExt cx="2004796" cy="369332"/>
          </a:xfrm>
        </p:grpSpPr>
        <p:sp>
          <p:nvSpPr>
            <p:cNvPr id="14" name="13 Rectángulo"/>
            <p:cNvSpPr/>
            <p:nvPr/>
          </p:nvSpPr>
          <p:spPr>
            <a:xfrm>
              <a:off x="1945272" y="5676003"/>
              <a:ext cx="947036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b="1" dirty="0" err="1"/>
                <a:t>CMMs</a:t>
              </a:r>
              <a:endParaRPr lang="es-ES" b="1" dirty="0"/>
            </a:p>
          </p:txBody>
        </p:sp>
        <p:cxnSp>
          <p:nvCxnSpPr>
            <p:cNvPr id="15" name="14 Conector recto"/>
            <p:cNvCxnSpPr/>
            <p:nvPr/>
          </p:nvCxnSpPr>
          <p:spPr>
            <a:xfrm flipH="1">
              <a:off x="2784197" y="5741811"/>
              <a:ext cx="1165871" cy="257321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flipH="1">
              <a:off x="2108405" y="5999132"/>
              <a:ext cx="6757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16 Rectángulo"/>
          <p:cNvSpPr/>
          <p:nvPr/>
        </p:nvSpPr>
        <p:spPr>
          <a:xfrm>
            <a:off x="322859" y="3412389"/>
            <a:ext cx="98000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b="1" dirty="0" smtClean="0"/>
              <a:t>SLM 3D </a:t>
            </a:r>
            <a:r>
              <a:rPr lang="es-ES" b="1" dirty="0" err="1" smtClean="0"/>
              <a:t>printer</a:t>
            </a:r>
            <a:endParaRPr lang="es-ES" b="1" dirty="0"/>
          </a:p>
        </p:txBody>
      </p:sp>
      <p:cxnSp>
        <p:nvCxnSpPr>
          <p:cNvPr id="18" name="17 Conector recto"/>
          <p:cNvCxnSpPr/>
          <p:nvPr/>
        </p:nvCxnSpPr>
        <p:spPr>
          <a:xfrm flipH="1" flipV="1">
            <a:off x="1096315" y="3781721"/>
            <a:ext cx="1379069" cy="466316"/>
          </a:xfrm>
          <a:prstGeom prst="line">
            <a:avLst/>
          </a:prstGeom>
          <a:ln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 flipV="1">
            <a:off x="527546" y="3781721"/>
            <a:ext cx="5687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19 Grupo"/>
          <p:cNvGrpSpPr/>
          <p:nvPr/>
        </p:nvGrpSpPr>
        <p:grpSpPr>
          <a:xfrm>
            <a:off x="156012" y="1452142"/>
            <a:ext cx="2869955" cy="948770"/>
            <a:chOff x="1108433" y="1418467"/>
            <a:chExt cx="3148804" cy="948770"/>
          </a:xfrm>
        </p:grpSpPr>
        <p:sp>
          <p:nvSpPr>
            <p:cNvPr id="21" name="20 Rectángulo"/>
            <p:cNvSpPr/>
            <p:nvPr/>
          </p:nvSpPr>
          <p:spPr>
            <a:xfrm>
              <a:off x="1108433" y="1418467"/>
              <a:ext cx="1258283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b="1" dirty="0" smtClean="0"/>
                <a:t>WELDING</a:t>
              </a:r>
              <a:endParaRPr lang="es-ES" b="1" dirty="0"/>
            </a:p>
          </p:txBody>
        </p:sp>
        <p:cxnSp>
          <p:nvCxnSpPr>
            <p:cNvPr id="22" name="21 Conector recto"/>
            <p:cNvCxnSpPr/>
            <p:nvPr/>
          </p:nvCxnSpPr>
          <p:spPr>
            <a:xfrm flipH="1" flipV="1">
              <a:off x="2075473" y="1745202"/>
              <a:ext cx="2181764" cy="622035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"/>
            <p:cNvCxnSpPr/>
            <p:nvPr/>
          </p:nvCxnSpPr>
          <p:spPr>
            <a:xfrm flipH="1">
              <a:off x="1456605" y="1745201"/>
              <a:ext cx="618867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23 Grupo"/>
          <p:cNvGrpSpPr/>
          <p:nvPr/>
        </p:nvGrpSpPr>
        <p:grpSpPr>
          <a:xfrm flipH="1">
            <a:off x="4972607" y="4144583"/>
            <a:ext cx="1995233" cy="990263"/>
            <a:chOff x="2042241" y="5008869"/>
            <a:chExt cx="1340279" cy="990263"/>
          </a:xfrm>
        </p:grpSpPr>
        <p:sp>
          <p:nvSpPr>
            <p:cNvPr id="25" name="24 Rectángulo"/>
            <p:cNvSpPr/>
            <p:nvPr/>
          </p:nvSpPr>
          <p:spPr>
            <a:xfrm>
              <a:off x="2042241" y="5353139"/>
              <a:ext cx="932942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1600" b="1" dirty="0" smtClean="0"/>
                <a:t>FINISHING</a:t>
              </a:r>
            </a:p>
            <a:p>
              <a:pPr algn="ctr"/>
              <a:r>
                <a:rPr lang="es-ES" sz="1600" b="1" dirty="0" smtClean="0"/>
                <a:t>INSPECTION</a:t>
              </a:r>
              <a:endParaRPr lang="es-ES" sz="1600" b="1" dirty="0"/>
            </a:p>
          </p:txBody>
        </p:sp>
        <p:cxnSp>
          <p:nvCxnSpPr>
            <p:cNvPr id="26" name="25 Conector recto"/>
            <p:cNvCxnSpPr/>
            <p:nvPr/>
          </p:nvCxnSpPr>
          <p:spPr>
            <a:xfrm flipH="1">
              <a:off x="2784197" y="5008869"/>
              <a:ext cx="598323" cy="990263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26 Conector recto"/>
            <p:cNvCxnSpPr/>
            <p:nvPr/>
          </p:nvCxnSpPr>
          <p:spPr>
            <a:xfrm flipH="1" flipV="1">
              <a:off x="2420949" y="5999132"/>
              <a:ext cx="3632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4108736" y="823249"/>
            <a:ext cx="1373280" cy="2313223"/>
            <a:chOff x="4283968" y="1267320"/>
            <a:chExt cx="1434287" cy="2161680"/>
          </a:xfrm>
        </p:grpSpPr>
        <p:sp>
          <p:nvSpPr>
            <p:cNvPr id="29" name="28 Rectángulo"/>
            <p:cNvSpPr/>
            <p:nvPr/>
          </p:nvSpPr>
          <p:spPr>
            <a:xfrm>
              <a:off x="4431474" y="1267320"/>
              <a:ext cx="673370" cy="34513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b="1" dirty="0"/>
                <a:t>EDM</a:t>
              </a:r>
            </a:p>
          </p:txBody>
        </p:sp>
        <p:cxnSp>
          <p:nvCxnSpPr>
            <p:cNvPr id="30" name="29 Conector recto"/>
            <p:cNvCxnSpPr/>
            <p:nvPr/>
          </p:nvCxnSpPr>
          <p:spPr>
            <a:xfrm flipV="1">
              <a:off x="4283968" y="1297870"/>
              <a:ext cx="864096" cy="2131130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30 Conector recto"/>
            <p:cNvCxnSpPr/>
            <p:nvPr/>
          </p:nvCxnSpPr>
          <p:spPr>
            <a:xfrm>
              <a:off x="5148064" y="1297870"/>
              <a:ext cx="57019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31 Grupo"/>
          <p:cNvGrpSpPr/>
          <p:nvPr/>
        </p:nvGrpSpPr>
        <p:grpSpPr>
          <a:xfrm>
            <a:off x="755382" y="809774"/>
            <a:ext cx="3353354" cy="1591138"/>
            <a:chOff x="250348" y="1674994"/>
            <a:chExt cx="2784770" cy="1322106"/>
          </a:xfrm>
        </p:grpSpPr>
        <p:sp>
          <p:nvSpPr>
            <p:cNvPr id="33" name="32 Rectángulo"/>
            <p:cNvSpPr/>
            <p:nvPr/>
          </p:nvSpPr>
          <p:spPr>
            <a:xfrm>
              <a:off x="250348" y="1674994"/>
              <a:ext cx="1482858" cy="3068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s-ES" b="1" dirty="0" smtClean="0"/>
                <a:t>Digital XR</a:t>
              </a:r>
              <a:endParaRPr lang="es-ES" b="1" dirty="0"/>
            </a:p>
          </p:txBody>
        </p:sp>
        <p:cxnSp>
          <p:nvCxnSpPr>
            <p:cNvPr id="34" name="33 Conector recto"/>
            <p:cNvCxnSpPr/>
            <p:nvPr/>
          </p:nvCxnSpPr>
          <p:spPr>
            <a:xfrm flipH="1" flipV="1">
              <a:off x="2075471" y="1745202"/>
              <a:ext cx="959647" cy="1251898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34 Conector recto"/>
            <p:cNvCxnSpPr/>
            <p:nvPr/>
          </p:nvCxnSpPr>
          <p:spPr>
            <a:xfrm flipH="1" flipV="1">
              <a:off x="1506701" y="1745201"/>
              <a:ext cx="5687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35 Grupo"/>
          <p:cNvGrpSpPr/>
          <p:nvPr/>
        </p:nvGrpSpPr>
        <p:grpSpPr>
          <a:xfrm flipH="1">
            <a:off x="5698508" y="876078"/>
            <a:ext cx="3183877" cy="2116377"/>
            <a:chOff x="1945404" y="5065840"/>
            <a:chExt cx="2723521" cy="2116377"/>
          </a:xfrm>
        </p:grpSpPr>
        <p:sp>
          <p:nvSpPr>
            <p:cNvPr id="37" name="36 Rectángulo"/>
            <p:cNvSpPr/>
            <p:nvPr/>
          </p:nvSpPr>
          <p:spPr>
            <a:xfrm>
              <a:off x="1945404" y="5065840"/>
              <a:ext cx="95558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b="1" dirty="0"/>
                <a:t>5 AXIS </a:t>
              </a:r>
              <a:r>
                <a:rPr lang="es-ES" b="1" dirty="0" smtClean="0"/>
                <a:t>MILL- </a:t>
              </a:r>
              <a:r>
                <a:rPr lang="es-ES" b="1" dirty="0"/>
                <a:t>TURN</a:t>
              </a:r>
            </a:p>
          </p:txBody>
        </p:sp>
        <p:cxnSp>
          <p:nvCxnSpPr>
            <p:cNvPr id="38" name="37 Conector recto"/>
            <p:cNvCxnSpPr/>
            <p:nvPr/>
          </p:nvCxnSpPr>
          <p:spPr>
            <a:xfrm flipH="1" flipV="1">
              <a:off x="2784197" y="5999132"/>
              <a:ext cx="1884728" cy="1183085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38 Conector recto"/>
            <p:cNvCxnSpPr/>
            <p:nvPr/>
          </p:nvCxnSpPr>
          <p:spPr>
            <a:xfrm flipH="1">
              <a:off x="2307926" y="5999132"/>
              <a:ext cx="4762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1181" y="5083900"/>
            <a:ext cx="925866" cy="89338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Grafik 6" descr="17.jpg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956212" y="976240"/>
            <a:ext cx="893649" cy="80263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1355" y="5036581"/>
            <a:ext cx="1262114" cy="529332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43 Grupo"/>
          <p:cNvGrpSpPr/>
          <p:nvPr/>
        </p:nvGrpSpPr>
        <p:grpSpPr>
          <a:xfrm>
            <a:off x="5761181" y="3597055"/>
            <a:ext cx="2261608" cy="1214964"/>
            <a:chOff x="5936412" y="3889584"/>
            <a:chExt cx="2261608" cy="1214964"/>
          </a:xfrm>
        </p:grpSpPr>
        <p:sp>
          <p:nvSpPr>
            <p:cNvPr id="45" name="44 Rectángulo"/>
            <p:cNvSpPr/>
            <p:nvPr/>
          </p:nvSpPr>
          <p:spPr>
            <a:xfrm flipH="1">
              <a:off x="6980306" y="4684270"/>
              <a:ext cx="1217714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b="1" dirty="0" smtClean="0"/>
                <a:t>LASER</a:t>
              </a:r>
              <a:endParaRPr lang="es-ES" b="1" dirty="0"/>
            </a:p>
          </p:txBody>
        </p:sp>
        <p:cxnSp>
          <p:nvCxnSpPr>
            <p:cNvPr id="46" name="45 Conector recto"/>
            <p:cNvCxnSpPr/>
            <p:nvPr/>
          </p:nvCxnSpPr>
          <p:spPr>
            <a:xfrm>
              <a:off x="5936412" y="3889584"/>
              <a:ext cx="1206659" cy="1214964"/>
            </a:xfrm>
            <a:prstGeom prst="line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46 Conector recto"/>
            <p:cNvCxnSpPr/>
            <p:nvPr/>
          </p:nvCxnSpPr>
          <p:spPr>
            <a:xfrm>
              <a:off x="7143071" y="5104548"/>
              <a:ext cx="74129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47 Imagen"/>
          <p:cNvPicPr/>
          <p:nvPr/>
        </p:nvPicPr>
        <p:blipFill rotWithShape="1"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0821" t="31003" r="50860" b="6991"/>
          <a:stretch/>
        </p:blipFill>
        <p:spPr bwMode="auto">
          <a:xfrm rot="5400000">
            <a:off x="5054306" y="807247"/>
            <a:ext cx="625707" cy="78910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5477" y="1906370"/>
            <a:ext cx="942519" cy="78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21" t="16352" r="18113" b="13240"/>
          <a:stretch/>
        </p:blipFill>
        <p:spPr bwMode="auto">
          <a:xfrm>
            <a:off x="8057629" y="4163106"/>
            <a:ext cx="964240" cy="811861"/>
          </a:xfrm>
          <a:prstGeom prst="rect">
            <a:avLst/>
          </a:prstGeom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955" y="1868513"/>
            <a:ext cx="1047910" cy="99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955" y="4120206"/>
            <a:ext cx="1367850" cy="12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data:image/jpeg;base64,/9j/4AAQSkZJRgABAQAAAQABAAD/2wCEAAkGBxQSERUUExQWFRUXFhYXGRgWFxgWGBoUFBQYFxQWGBYaHCgiGBolHxQUIjEjJykrLi4vFx8zODMsNygtLisBCgoKBQUFDgUFDisZExkrKysrKysrKysrKysrKysrKysrKysrKysrKysrKysrKysrKysrKysrKysrKysrKysrK//AABEIANEA8QMBIgACEQEDEQH/xAAcAAEAAgMBAQEAAAAAAAAAAAAABQYDBAcCAQj/xABHEAABAwIDBAcGAwUGAwkAAAABAAIDBBEFEiEGMUFREyIyYXGBkQdSobHB0UJichQjkuHwFTOCg7LxQ0SiCBYXNFNUY3PS/8QAFAEBAAAAAAAAAAAAAAAAAAAAAP/EABQRAQAAAAAAAAAAAAAAAAAAAAD/2gAMAwEAAhEDEQA/AO4oiICIiAiIgIiICIiAiIgIiICIiAiIgIiICIiAiIgIiICIiAiIgIiICIiAiIgIiICIiAiIgIiICIiAiIgIiICIiAiIgIiICIiAiIgIiICIiAiIgIiICIiAiIgItPEsRZC27t53Abyf64qOwzaJrzleAw8Dw/kgnUXy6g8c2jZAcjevL7o1y33F1vkgmJ6hrBdzg0d6yArn56eZ2ZzXE9+gHgDuCtOG4gGRBspAcNN43cNb/wBWQTCKLdtBAP8AiN/ib91HV+OB+jJomN/WMx8+HkgnpKxjXBpcMxNrDU/yWdVPCywSNcZGOAueq4HW2n9dysja1h/F80GwixiZtr5h6haNZizWA217zu+5QSSLRw4SO68htfczQWHM/m+S3kBERAREQEREBERAREQEREBERAWKomyi/oFkc6wuVB1VVmN/TwQSTK0cQR8R9/gsOLYtHBFnJB4NAOrnclFmqstWukie09K0OHfv8iNQgqmI446R5e83J9AOAA5LZpWvLcz7RtGt3G2nhw81X8cxmnoHEtaXyu1Y1xuWt5l1rNHxKgaU1eJPNrvAOuoZDH4k6fMoOhy7fMib0cbnS24gWHhnPDwBUMdrZXG0YZHf3RmcSfHefJY8P2cpov76Qzv92O8cYPLN2nfBWOjrBGLQRsiH5GgH+I6lBAmDEJ9Q2dw5nqN+JAXgbKVR1f0TP1ytv8LqzEySbyXeJJWeLDXnggq7NkpOM9OPBzj8mr67ZF//ALiD/r//ACrgzBpF6ODPQUh2yE/4ZKd3+Zb/AFNC9MwOvj7Mb7c4pGu+DXK3S4W8cFqPge3gQgrUmO1UGkhcO6Vn1IB+K3aPbYBzXSx6tNw5vWAPPKfuVMnE5QLE5m8nWcPQ3ULX0lFNfPGYHn8cWgvzMZ6pQXbCdroZhcEEcS2+niw6hWCKdrm5muBHMFcGxXZ6aBvTQP6ZjdekiuHtH5mXuPksOy+3Zkk/Z53ZXO0bI0loceAeBuPeNPBB3GqxmNrsjbySe4zU+fLzX2OKaSxe7ox7jLF3+J53eXqtfZmSEx2iYGEdtu8353/FfmplARfCVpzYrC02Mjb8h1j6BBuotakq+kuQ1wGli4Wv4DetlAREQEREBERAWF4BO5e3PFlizePofsg+PiBFju8T91pz4Y07nOHxW06RYn1A5oIOuwiUasLXd3ZPx+6rtdKYmPdKCMgJI5W4K4V9flYSDrbTxOgVGxNplgkYO0bjzDkHI2MfUVBmlBc0v1/MfdB5aALoNPLNK1rABFC3sxsGVo+58Vs0+ANEps2zW9Vo/wBR8SbqeipgAgjqWlDRqprDQ1y1Z6a4VKxGZ7p3QxkhoNnWOh537kHTH49TRaA9I4cGagHvduXw7TvPYja39RLj9FUcMocoF9fkpiNgQSv9vTn8YHg1v1C+HHZ//UH8LfstANXxzUEh/wB5ZR2gx3lY/BfBtVCdJWGPv7TfUC49FFSMUdW0txyQT2JVMWXM1zSDuINwVDSxtkGip9Q10EoJ1YTry9OBXQaWiAaCEFalo5ojmicWlc/x/CpHTuka2zu05o0ze8Wjmu1OhBUViGFBxDgOs0gjyQe9icVeYI5R22tyG/4rAb/HQrIdsqyeTooxZ9yMrG3IsbG97rxExsAl4NLy/wALgC3qpyg2jp6QWkaGuk6wcAAXWAuCbakd/NBmoNmp5bOqpHfpLifKwNlZaHCYoh1WjxKr7vaDTD3vIfyWu/2lUw3NefRBdkVMg2+bIf3cDz4kBSlJjE8vZgA/U752CCfRfAvqAiIgIiICLx0g8fJMx5eqD2vL7cbLyc3cPUqMxDC5ZRb9ocwfkaL+pKCvba1rGy07W5Rme8G1hc9G6wJ8VR3Y6I6l0buy47+V9Wn4kHwHJW3ajY1rKd8pnle+Fr5GA5Rd4ad+l7LkVdiPSvjnZ22nrN4/7cjzQdUgkuPrwIWUyqj4Rj8kLtW54jvad7f0nh4K7U00E9gx4a+18jrA+nHyQZ45VXKjDxFM91tHuLr+OpHkrL/Z728L+Gq9Opw4WcLhBBMnAR+ItHFSlLgEIfeTpHt4ND8tvhc+oVkoaOgbuhjaeb2An+J1/mgoYxZvA38NUOKt4rqsckP4TH5Fq9Olj4lnmWoOUsxRh4j1WX9pB4roNaykf244pP8ALa/42VaxLBqZ/wDdROi7w4j/AKNQgq81B0xyW37zyHNWXOGtAHAAem5ZIaIMFmiyyf2c53C3edEGh0y+SPOUn4nd4rZljii3nO7k3Uf14qHq8ZZlLn6WNhGNbkbtPxFBFYxibRG4Xu4uDGt4lx3v8AL29eS0to3zP6IQse/Kw5sjS4tuQBmt2bgaeai5KWWeodPIMsbdbfJo5uso+vxYskOVxb1rgtsCQQNCbXtoglsN2crKg9WGQ95BaPV1grdhXsvnOs0rIxybd7voB6lUam21qW9maS3IuuPRSdP7RK0bpB5j7IOxYRsrBTtAALyOL+J8BoptjQBYAAcguM0vtPqx2hG7yI+qm8N9pMryGmFpJ5EoOmotPCKsywte5uUm+m+1iR9FuICIiAiIg8Rn4Ehe1qQVIMr2DeAD57j9FsOeBpx5IPRK1qmsDQshaT3fEr4KRnEXPfqgpm0eJyyMcyGN8hIIs1pI10NzuXMsI9l2IGZrnMEMd9XOkaHAdzRe/h3r9BlwCj6+osCg4PS49Tk9FPeORt258tm3BIs4bxu/2W5XYSZLPaQ4bw5huPEEKve0+jDax8jBbP1iB72gd66FbWwuzVc5we3pKeAnWR3VaQeOR3bHgEFvwXFqmFpBkL2gHR3W3cNdVlpfaQc2WemH6mG3wcPqqXW7cSwTuhqKZpLDlNnZXacQbEEEWI3Ldp9paGftB8ZPvNzD1bdB0ml2qpHi5EjP8N/kSvEe2GHO/wCZaP1BzfmFTGyQhhyyx5SCLk5d47yoZ2zkb9WuY79LwUHWocXo39mpjPmFjmx+hYbOqogeWYLnmG4Q+IWyFw7iFqYns26V5cWlupOp5oOpR49Rnsy5v0hx+i1aza2mjcGBkjiRcaAD1JVHwuldELdQ+LlIVFG59nvytDATca6ceKC2N2hc4dSJre86n4WUPX4rIXDPIcp3tGg9BvUXh2KQy2DJS4m9h2b232va9rqThEfEeqDWlrZH9WFlvzO+g+6wwYW2O73nNIbm57+SiNq5Xw/vml0kbbZorkMc2zswdlIcB2dWnS3FYKGsdPDeB5kAGYMfrNHpfKD/AMVnI7xxCDQxPE3Qlzy1swDi3LJq1rHBpzNAsWuvmFwRoVpOdh9UQS+WmfxH97H9HDzJWni0hfcDidRyO4qCosLqLFzYZXNBIzNjeW3G8ZgLXQdTwX2e0k4GTEATyDAT/qVkp/Y/BvNVIR+VrB91xOKocw3N2keRVowbbeqhtlmcRyccw+OvxQdXpfZTRt7Uk7/FzB/pYFM4dsNRwuDmxkuG4ue4/C9lSMG9qr9BNGCPeafjb+a6BhO0kU4BBFjuINxfkeIPigmWMAAAFgOAXpEQEREBERBVsRxBsFczM5oz2bYkXOYW0HiFOV1wA9urma25j8TfMfEBe5cOic/pHRsL8uXMWguyi9hffbU+qqW02PvhPQjQgdrmOBHLRBc4ZQ5oc03BFwvj3qmbDbQh+aFx1BuPPd6/PxVslcgxzzKMkifNozdxcdw+5Wd0zekDX6A7jwLvdJ4KRcbCw0A4IIOn2XpY5OmdGJZffeL2/S06N+a1dosRAab8lJ4jU2BXM9sMUNjqgoW208dQ/lK3QH3mcj3jf4XULg+FSySNiYwukLsoaN5+w434LZqaI6SOF5JDaNnHU2Bt37gF13ZnZ/8As+kLpLOqXt67vdB1ETTyHE8fRBz7HqanpIhSSgSvccz52tBMUmtms4uYNQ7mqS+kyuNrEA621FuDh+U/BTW2VUXTHx+qiKJzmDpBvJI13EbzogsWAVjo3AcFs49E0U3Tzx3mfUOaxxcS3omMFxkGgB06w1utejgbLHnjFraOZ7p7u5b+3EJFLQj/AOOR/m6T7AIM2yrWSs6lw4b2O7Q8/wAQ7/VWyhrSwZX7hxXM8McSA5rsj2kZXD68x91c6PFxMLOAbKB128xwe3mD8EGgKJ7i+je5xLXGopXA269j0rRwzOGv6h3rdwvHX5MsxDr6Mm3XPuSD8Lu/cVjqnlti09khw5tI3ELLWUjZ43VMFgTpPHwDzvdb3X7+43CDDXVbrm3LVp+ipNfVPhkEkRLdb6aFpvfRSsdVYmMk6dm+8W/DfiFHmKSeURRRulkebBjRcm/yHedyCYodoIa7qVjC2W1hUxDrf5se5/iNV2LYjHYKOkigl6rG6Coac8MjnEkueQLwuJO54AG65ULsn7FoG096zMZ32P7t7miLTs77PPMkW5czs/8AhpVUri6jqg8W7EzcpI5Fwu1w8WoOmOijlaCQx4IuCQHAjuKjqrZaik7dLA7xjb9lScJZNRE5oJqUk3d0f72nceJytzNZfwaVcsM2iZIBcj9TDdp9NyDSl9neHO/5Zo/S+RvycvlLsBSROzRdLGfyyOI8w69/NWiOQOFwQRzC9IPMbLADkANd+i9IiAiIgIiICpntLwsvgE7R1o+1/wDWd58irmvE0Qe0tcAWuBBB3EEWIKDgOAR1MlQ00rHSFp1I0blvqHO3BdibW2Yel6r2DrX+BHMFTFHRsiYGRsaxo3NaAB6BRm0+DftERy6PANiOPcg5ptZtQ4u6hsGm4/nzVl2O2wZVR2Js5tgQTq08AeYPA+S45tM+SOV8cgLXNNiPqO5Q2D4jNDO18JOfdbeHA72uHEfyQfonG5rArmONtD3ku7DdT38gr3KJjTsdLG6MubfK7Ujuv99bLmO3lf0beiadTq7z4IM/s9mhnxIyTOH7puaNvAv3A+DR8wui7TzfuzY3uvznTTOa8PaS1zTcEGxB7iuo7NbVftDBDUHK82Afua4nQXH4XfA9yCi47GXTW5n6rHigDSxg3BvzVg2mwWSGYOc3qk2Dhu1O7uPcq5jhtN4ABBs0FU6FwezXg5vBzeIKuW0obPh9HNHfKGyMsd4s/ce8KjwOu1dF9luBT1cEmQwmFspYWSl18xa1xLbNNh1h53QUGk0bbjqfjos7587QQ7K9mrHjeDyPMK/bS+zZ0Ti6Pq+N3Rnwdvb5rm2K4fLTyFsjC0HcT2T4O3FBYIK4yRBzhldqDyuOI7l4wCuqG1INLE+cnqvjY0uDmHex9tG+J3LV2Fx2Gmq2mribLTu6rw4Zsl90gbuNuI5X5L9R0McYY3oQwMIBb0YAaQRcEZdLIOIbV+z6SUCRrOheQDked1xfLmbcZhuX32c487CHuhraXIyR3/mWtu7UgBr3C4czS4sbjkV3R7ARYgEcjqomt2eieDYZb7wRmafEFBJUlSyVjXxua9jhcOaQQQeRCzKkQ7Py0bi6mJYCbuY274nd5i/Ce9tlOYdtCx5ySjo5N2p6hPc7h4GyCbWpUYZE83dG0u94Czv4hqtq6+oItuDhhvE98Z5XzA+IO9SiIgIiICIiAiIgIiICIiDnntU2F/bYulgAE7Be3vji02H9et9X2ZezhtK1tRUtvMbFrCOxyLh73dw8d3TUQYqmnbI0tcLg/wBeRXGPal7OZHXnp7uI3t94fR/wPcV2xeXsBFiLg7wUH4wjhN7EEEGxBFiCN4I4FdL9kmAftFcwuF2QjpXcswNox/Fr/hV22/8AZmyYmophaUauaPxW58z37/HhMeyXAjTUjnvblkleSQd4YzqsHwJ/xIJ7HNnYqgHQBx7gWu/UOPjvXENvPZzNE8viaTzZvvbjG78X6Tqv0Ssc8DXtyvAcDwKD8hQxkCxBBG8EWIPIg7iutf8AZ5rNayHvilA8nMd8mqx7YezaOou+Lqv56ZvA++PHXvVL9nNFNh2MMjmaWtmbJFmscpNs7PA3Zax94oO7PYCLEAg8DqFW8a2OhmaQA0A72OGZh8uCsyIPz/tb7Knsu6Dqn3XElh/S+2ngfgpj2VbXSUjhh9cHMbe0TpL9Uk9jMTYsPAjQbt27s7mg6HUKBxrZGmqWlr2AeQsDzA4Hwsgn0UVgFFLBH0Uj+ka3RjiSX5eDXXGtuep5qVQFrVdBHJ22Nd3219d62UQa9DSCJuVpcRckZiXWvwF+C2ERAREQEREBERAREQEREBERAREQEREBERAREQFrVNDHIWl7A4tILTxBBuNVsogIiICIiAiIgIiICIiAiIgIiICIiAiIgIiICIiAiIgIiICIiAiIgIiICIiAiIgIiICIiAiIgIiICIiAiIgIiICIiAiIgIiICIiAiIgIiICIiAiIgIiICIiAiIgIiICIiAiIgIiICIiAiIgIiICIiAiIgIiICIiAiIgIiICIiAiIgIiICIiAiIgIiICIi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 descr="http://www.okuma.com/stuff/contentmgr/files/0/bf27687c21da59d36404f487aaeb5dbe/slides/aerospace_industry_web_image_4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13816" r="1732" b="9210"/>
          <a:stretch/>
        </p:blipFill>
        <p:spPr bwMode="auto">
          <a:xfrm>
            <a:off x="7815477" y="2727297"/>
            <a:ext cx="1068097" cy="69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goodwaycnc.com/exhtml_goodway/images/turning/vertical/vertical-turning-intro-1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251"/>
          <a:stretch/>
        </p:blipFill>
        <p:spPr bwMode="auto">
          <a:xfrm>
            <a:off x="6523829" y="1027552"/>
            <a:ext cx="1379261" cy="70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Resultado de imagen de revo renisha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3140" y="4928766"/>
            <a:ext cx="1382500" cy="9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773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84552" y="3412533"/>
            <a:ext cx="3576378" cy="1998140"/>
          </a:xfrm>
          <a:custGeom>
            <a:avLst/>
            <a:gdLst>
              <a:gd name="connsiteX0" fmla="*/ 0 w 3146558"/>
              <a:gd name="connsiteY0" fmla="*/ 0 h 1970244"/>
              <a:gd name="connsiteX1" fmla="*/ 3146558 w 3146558"/>
              <a:gd name="connsiteY1" fmla="*/ 0 h 1970244"/>
              <a:gd name="connsiteX2" fmla="*/ 3146558 w 3146558"/>
              <a:gd name="connsiteY2" fmla="*/ 1970244 h 1970244"/>
              <a:gd name="connsiteX3" fmla="*/ 0 w 3146558"/>
              <a:gd name="connsiteY3" fmla="*/ 1970244 h 1970244"/>
              <a:gd name="connsiteX4" fmla="*/ 0 w 3146558"/>
              <a:gd name="connsiteY4" fmla="*/ 0 h 1970244"/>
              <a:gd name="connsiteX0" fmla="*/ 0 w 3146558"/>
              <a:gd name="connsiteY0" fmla="*/ 0 h 1970244"/>
              <a:gd name="connsiteX1" fmla="*/ 3146558 w 3146558"/>
              <a:gd name="connsiteY1" fmla="*/ 0 h 1970244"/>
              <a:gd name="connsiteX2" fmla="*/ 1786484 w 3146558"/>
              <a:gd name="connsiteY2" fmla="*/ 1962560 h 1970244"/>
              <a:gd name="connsiteX3" fmla="*/ 0 w 3146558"/>
              <a:gd name="connsiteY3" fmla="*/ 1970244 h 1970244"/>
              <a:gd name="connsiteX4" fmla="*/ 0 w 3146558"/>
              <a:gd name="connsiteY4" fmla="*/ 0 h 1970244"/>
              <a:gd name="connsiteX0" fmla="*/ 0 w 3338659"/>
              <a:gd name="connsiteY0" fmla="*/ 0 h 1970244"/>
              <a:gd name="connsiteX1" fmla="*/ 3338659 w 3338659"/>
              <a:gd name="connsiteY1" fmla="*/ 7684 h 1970244"/>
              <a:gd name="connsiteX2" fmla="*/ 1786484 w 3338659"/>
              <a:gd name="connsiteY2" fmla="*/ 1962560 h 1970244"/>
              <a:gd name="connsiteX3" fmla="*/ 0 w 3338659"/>
              <a:gd name="connsiteY3" fmla="*/ 1970244 h 1970244"/>
              <a:gd name="connsiteX4" fmla="*/ 0 w 3338659"/>
              <a:gd name="connsiteY4" fmla="*/ 0 h 197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8659" h="1970244">
                <a:moveTo>
                  <a:pt x="0" y="0"/>
                </a:moveTo>
                <a:lnTo>
                  <a:pt x="3338659" y="7684"/>
                </a:lnTo>
                <a:lnTo>
                  <a:pt x="1786484" y="1962560"/>
                </a:lnTo>
                <a:lnTo>
                  <a:pt x="0" y="19702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4" name="243 Rectángulo redondeado"/>
          <p:cNvSpPr/>
          <p:nvPr/>
        </p:nvSpPr>
        <p:spPr>
          <a:xfrm>
            <a:off x="3401870" y="698147"/>
            <a:ext cx="1850426" cy="52090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244 CuadroTexto"/>
          <p:cNvSpPr txBox="1"/>
          <p:nvPr/>
        </p:nvSpPr>
        <p:spPr>
          <a:xfrm>
            <a:off x="3485817" y="4279727"/>
            <a:ext cx="1697901" cy="1508105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es-ES"/>
            </a:defPPr>
            <a:lvl1pPr algn="ctr"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>
                <a:solidFill>
                  <a:srgbClr val="FFFF99"/>
                </a:solidFill>
              </a:rPr>
              <a:t>UPV/EHU and others</a:t>
            </a:r>
          </a:p>
          <a:p>
            <a:r>
              <a:rPr lang="en-GB" sz="1100" dirty="0"/>
              <a:t>“Knowledge”</a:t>
            </a:r>
          </a:p>
          <a:p>
            <a:r>
              <a:rPr lang="en-GB" sz="1100" dirty="0"/>
              <a:t>Models</a:t>
            </a:r>
          </a:p>
          <a:p>
            <a:r>
              <a:rPr lang="en-GB" sz="1100" dirty="0"/>
              <a:t>Formation</a:t>
            </a:r>
          </a:p>
          <a:p>
            <a:r>
              <a:rPr lang="en-GB" sz="1100" dirty="0"/>
              <a:t>Fundamentals</a:t>
            </a:r>
          </a:p>
          <a:p>
            <a:r>
              <a:rPr lang="en-GB" sz="1100" dirty="0"/>
              <a:t>Researchers</a:t>
            </a:r>
          </a:p>
          <a:p>
            <a:r>
              <a:rPr lang="en-GB" sz="1100" dirty="0"/>
              <a:t>Students</a:t>
            </a:r>
          </a:p>
          <a:p>
            <a:r>
              <a:rPr lang="en-GB" sz="1400" dirty="0">
                <a:solidFill>
                  <a:srgbClr val="FFFF00"/>
                </a:solidFill>
              </a:rPr>
              <a:t>M</a:t>
            </a:r>
            <a:r>
              <a:rPr lang="en-GB" sz="1400" dirty="0" smtClean="0">
                <a:solidFill>
                  <a:srgbClr val="FFFF00"/>
                </a:solidFill>
              </a:rPr>
              <a:t>RL </a:t>
            </a:r>
            <a:r>
              <a:rPr lang="en-GB" sz="1400" dirty="0">
                <a:solidFill>
                  <a:srgbClr val="FFFF00"/>
                </a:solidFill>
              </a:rPr>
              <a:t>2-5</a:t>
            </a:r>
          </a:p>
        </p:txBody>
      </p:sp>
      <p:sp>
        <p:nvSpPr>
          <p:cNvPr id="247" name="246 Flecha abajo"/>
          <p:cNvSpPr/>
          <p:nvPr/>
        </p:nvSpPr>
        <p:spPr>
          <a:xfrm rot="10800000">
            <a:off x="4172985" y="3743635"/>
            <a:ext cx="356407" cy="38960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dk1"/>
              </a:solidFill>
            </a:endParaRPr>
          </a:p>
        </p:txBody>
      </p:sp>
      <p:sp>
        <p:nvSpPr>
          <p:cNvPr id="222" name="221 Rectángulo redondeado"/>
          <p:cNvSpPr/>
          <p:nvPr/>
        </p:nvSpPr>
        <p:spPr>
          <a:xfrm>
            <a:off x="5495650" y="4252306"/>
            <a:ext cx="1922468" cy="792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222 Rectángulo redondeado"/>
          <p:cNvSpPr/>
          <p:nvPr/>
        </p:nvSpPr>
        <p:spPr>
          <a:xfrm>
            <a:off x="5486897" y="2614343"/>
            <a:ext cx="3569440" cy="79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4" name="223 Rectángulo redondeado"/>
          <p:cNvSpPr/>
          <p:nvPr/>
        </p:nvSpPr>
        <p:spPr>
          <a:xfrm>
            <a:off x="7292336" y="1804930"/>
            <a:ext cx="1764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5" name="224 Rectángulo redondeado"/>
          <p:cNvSpPr/>
          <p:nvPr/>
        </p:nvSpPr>
        <p:spPr>
          <a:xfrm>
            <a:off x="5457787" y="1802449"/>
            <a:ext cx="1764000" cy="79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6" name="225 Rectángulo redondeado"/>
          <p:cNvSpPr/>
          <p:nvPr/>
        </p:nvSpPr>
        <p:spPr>
          <a:xfrm>
            <a:off x="5466609" y="995324"/>
            <a:ext cx="3600000" cy="79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6" name="235 Rectángulo redondeado"/>
          <p:cNvSpPr/>
          <p:nvPr/>
        </p:nvSpPr>
        <p:spPr>
          <a:xfrm>
            <a:off x="5490303" y="3427901"/>
            <a:ext cx="2674252" cy="79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6" name="95 Grupo"/>
          <p:cNvGrpSpPr/>
          <p:nvPr/>
        </p:nvGrpSpPr>
        <p:grpSpPr>
          <a:xfrm>
            <a:off x="255312" y="1151285"/>
            <a:ext cx="3413302" cy="2221738"/>
            <a:chOff x="469741" y="548680"/>
            <a:chExt cx="3022139" cy="2160240"/>
          </a:xfrm>
        </p:grpSpPr>
        <p:cxnSp>
          <p:nvCxnSpPr>
            <p:cNvPr id="97" name="96 Conector recto"/>
            <p:cNvCxnSpPr/>
            <p:nvPr/>
          </p:nvCxnSpPr>
          <p:spPr>
            <a:xfrm>
              <a:off x="469741" y="548680"/>
              <a:ext cx="1593721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98 Conector recto"/>
            <p:cNvCxnSpPr/>
            <p:nvPr/>
          </p:nvCxnSpPr>
          <p:spPr>
            <a:xfrm>
              <a:off x="2051720" y="548680"/>
              <a:ext cx="1440160" cy="216024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4" name="193 Grupo"/>
          <p:cNvGrpSpPr/>
          <p:nvPr/>
        </p:nvGrpSpPr>
        <p:grpSpPr>
          <a:xfrm flipV="1">
            <a:off x="247628" y="3390571"/>
            <a:ext cx="3413301" cy="2040407"/>
            <a:chOff x="469741" y="548680"/>
            <a:chExt cx="3022139" cy="2160240"/>
          </a:xfrm>
        </p:grpSpPr>
        <p:cxnSp>
          <p:nvCxnSpPr>
            <p:cNvPr id="195" name="194 Conector recto"/>
            <p:cNvCxnSpPr/>
            <p:nvPr/>
          </p:nvCxnSpPr>
          <p:spPr>
            <a:xfrm>
              <a:off x="469741" y="548680"/>
              <a:ext cx="1593721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195 Conector recto"/>
            <p:cNvCxnSpPr/>
            <p:nvPr/>
          </p:nvCxnSpPr>
          <p:spPr>
            <a:xfrm>
              <a:off x="2051720" y="548680"/>
              <a:ext cx="1440160" cy="216024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8" name="Picture 2" descr="C:\Users\Usuario\Dropbox\cfa\Corporativa imagen\Convivencia Logos_Colo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9" t="17269" r="63751" b="17051"/>
          <a:stretch/>
        </p:blipFill>
        <p:spPr bwMode="auto">
          <a:xfrm>
            <a:off x="3417238" y="3150186"/>
            <a:ext cx="1850426" cy="540062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198 Abrir corchete"/>
          <p:cNvSpPr/>
          <p:nvPr/>
        </p:nvSpPr>
        <p:spPr>
          <a:xfrm>
            <a:off x="5420581" y="743909"/>
            <a:ext cx="102029" cy="5115221"/>
          </a:xfrm>
          <a:prstGeom prst="leftBracke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00" name="199 Conector recto"/>
          <p:cNvCxnSpPr/>
          <p:nvPr/>
        </p:nvCxnSpPr>
        <p:spPr>
          <a:xfrm>
            <a:off x="5277811" y="3474005"/>
            <a:ext cx="108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89"/>
          <a:stretch/>
        </p:blipFill>
        <p:spPr bwMode="auto">
          <a:xfrm>
            <a:off x="6522389" y="1028075"/>
            <a:ext cx="2465790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7018" y="1856134"/>
            <a:ext cx="642343" cy="51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3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6569" y="1872938"/>
            <a:ext cx="491801" cy="49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" name="Picture 5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D4D6D8"/>
              </a:clrFrom>
              <a:clrTo>
                <a:srgbClr val="D4D6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538"/>
          <a:stretch/>
        </p:blipFill>
        <p:spPr bwMode="auto">
          <a:xfrm>
            <a:off x="7498319" y="1856949"/>
            <a:ext cx="536763" cy="49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" name="Picture 1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5421" y="2694047"/>
            <a:ext cx="480303" cy="49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" name="Picture 6" descr="http://www.sandvik.coromant.com/SiteCollectionImages/industries/aero/blisk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13" b="22400"/>
          <a:stretch>
            <a:fillRect/>
          </a:stretch>
        </p:blipFill>
        <p:spPr bwMode="auto">
          <a:xfrm>
            <a:off x="5682954" y="3442412"/>
            <a:ext cx="546843" cy="561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0"/>
            </a:srgbClr>
          </a:solidFill>
          <a:ln>
            <a:noFill/>
          </a:ln>
          <a:effectLst/>
        </p:spPr>
      </p:pic>
      <p:pic>
        <p:nvPicPr>
          <p:cNvPr id="207" name="Picture 13" descr="http://2.imimg.com/data2/VX/TI/MY-3230751/axial-fan-impeller-250x25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7367" y="3463946"/>
            <a:ext cx="646574" cy="597434"/>
          </a:xfrm>
          <a:prstGeom prst="rect">
            <a:avLst/>
          </a:prstGeom>
          <a:noFill/>
        </p:spPr>
      </p:pic>
      <p:pic>
        <p:nvPicPr>
          <p:cNvPr id="208" name="Picture 1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5182" y="4279360"/>
            <a:ext cx="546843" cy="56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" name="Picture 1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628" y="5130547"/>
            <a:ext cx="975469" cy="76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" name="Picture 18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3808" y="4276331"/>
            <a:ext cx="636618" cy="54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" name="Picture 2" descr="https://encrypted-tbn0.gstatic.com/images?q=tbn:ANd9GcShCWCwbg3LQLp4lBaSELRk9G-jPx-biuw8F4dVmfjWgByDmwY7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9439" y="1020393"/>
            <a:ext cx="684980" cy="60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3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718" y="2634114"/>
            <a:ext cx="683099" cy="53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" name="Picture 5" descr="http://www.barnesaero.com/images/cutaway/lpt_discs.pn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7057" y="2662182"/>
            <a:ext cx="626884" cy="50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4" name="Picture 6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6838" y="2586630"/>
            <a:ext cx="659642" cy="55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" name="Picture 7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1003" y="1849223"/>
            <a:ext cx="609137" cy="5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" name="Picture 9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0881" y="3469331"/>
            <a:ext cx="552157" cy="56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" name="Picture 2" descr="http://www.brainpickings.org/wp-content/uploads/2011/07/fleming_chittychittybangbang1.jp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11"/>
          <a:stretch/>
        </p:blipFill>
        <p:spPr bwMode="auto">
          <a:xfrm>
            <a:off x="7946584" y="4279223"/>
            <a:ext cx="689060" cy="62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8" name="217 CuadroTexto"/>
          <p:cNvSpPr txBox="1"/>
          <p:nvPr/>
        </p:nvSpPr>
        <p:spPr>
          <a:xfrm>
            <a:off x="242978" y="745831"/>
            <a:ext cx="1451038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Arial" pitchFamily="34" charset="0"/>
                <a:cs typeface="Arial" pitchFamily="34" charset="0"/>
              </a:rPr>
              <a:t>TECHNOLOGY</a:t>
            </a:r>
            <a:endParaRPr lang="en-GB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9" name="218 CuadroTexto"/>
          <p:cNvSpPr txBox="1"/>
          <p:nvPr/>
        </p:nvSpPr>
        <p:spPr>
          <a:xfrm>
            <a:off x="262996" y="5551353"/>
            <a:ext cx="2218621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400" b="1" dirty="0">
                <a:latin typeface="Arial" pitchFamily="34" charset="0"/>
                <a:cs typeface="Arial" pitchFamily="34" charset="0"/>
              </a:rPr>
              <a:t>MACHINES- FACILITIES</a:t>
            </a:r>
          </a:p>
        </p:txBody>
      </p:sp>
      <p:sp>
        <p:nvSpPr>
          <p:cNvPr id="220" name="219 CuadroTexto"/>
          <p:cNvSpPr txBox="1"/>
          <p:nvPr/>
        </p:nvSpPr>
        <p:spPr>
          <a:xfrm>
            <a:off x="3741165" y="775202"/>
            <a:ext cx="120257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PEOPLE</a:t>
            </a:r>
          </a:p>
          <a:p>
            <a:pPr algn="ctr"/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RESOURCES</a:t>
            </a:r>
          </a:p>
          <a:p>
            <a:pPr algn="ctr"/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KNOWLEDGE</a:t>
            </a:r>
          </a:p>
        </p:txBody>
      </p:sp>
      <p:sp>
        <p:nvSpPr>
          <p:cNvPr id="221" name="220 CuadroTexto"/>
          <p:cNvSpPr txBox="1"/>
          <p:nvPr/>
        </p:nvSpPr>
        <p:spPr>
          <a:xfrm>
            <a:off x="6089530" y="673254"/>
            <a:ext cx="2532681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RESULTS – Tech. and economic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6973867" y="5118327"/>
            <a:ext cx="2025225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400" b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GB" sz="105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Machine Tools:</a:t>
            </a:r>
          </a:p>
          <a:p>
            <a:pPr marL="352425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Tech Improvements</a:t>
            </a:r>
          </a:p>
          <a:p>
            <a:pPr marL="352425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Trusted partner</a:t>
            </a:r>
          </a:p>
          <a:p>
            <a:pPr marL="352425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“Name” in the market</a:t>
            </a:r>
          </a:p>
          <a:p>
            <a:pPr marL="352425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Showcase effect</a:t>
            </a:r>
            <a:endParaRPr lang="en-GB" sz="1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" name="234 Rectángulo redondeado"/>
          <p:cNvSpPr/>
          <p:nvPr/>
        </p:nvSpPr>
        <p:spPr>
          <a:xfrm>
            <a:off x="7498319" y="4252306"/>
            <a:ext cx="1591811" cy="792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7" name="236 CuadroTexto"/>
          <p:cNvSpPr txBox="1"/>
          <p:nvPr/>
        </p:nvSpPr>
        <p:spPr>
          <a:xfrm>
            <a:off x="5495651" y="1553059"/>
            <a:ext cx="961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Structures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6476285" y="1553059"/>
            <a:ext cx="918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Externals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7357618" y="1553059"/>
            <a:ext cx="8258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Exhaust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8375269" y="1553059"/>
            <a:ext cx="4764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LPT</a:t>
            </a:r>
          </a:p>
        </p:txBody>
      </p:sp>
      <p:sp>
        <p:nvSpPr>
          <p:cNvPr id="238" name="237 CuadroTexto"/>
          <p:cNvSpPr txBox="1"/>
          <p:nvPr/>
        </p:nvSpPr>
        <p:spPr>
          <a:xfrm>
            <a:off x="5522610" y="2327549"/>
            <a:ext cx="831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Casting</a:t>
            </a:r>
          </a:p>
        </p:txBody>
      </p:sp>
      <p:sp>
        <p:nvSpPr>
          <p:cNvPr id="239" name="238 CuadroTexto"/>
          <p:cNvSpPr txBox="1"/>
          <p:nvPr/>
        </p:nvSpPr>
        <p:spPr>
          <a:xfrm>
            <a:off x="7385090" y="2327549"/>
            <a:ext cx="700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400" b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Ducts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5420581" y="3151093"/>
            <a:ext cx="1240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LPT </a:t>
            </a:r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housing</a:t>
            </a:r>
            <a:endParaRPr lang="en-GB" dirty="0"/>
          </a:p>
        </p:txBody>
      </p:sp>
      <p:sp>
        <p:nvSpPr>
          <p:cNvPr id="241" name="240 CuadroTexto"/>
          <p:cNvSpPr txBox="1"/>
          <p:nvPr/>
        </p:nvSpPr>
        <p:spPr>
          <a:xfrm>
            <a:off x="5659704" y="3975307"/>
            <a:ext cx="633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Blisks</a:t>
            </a:r>
            <a:endParaRPr lang="en-GB" sz="1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5659704" y="4787440"/>
            <a:ext cx="763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Repairs</a:t>
            </a:r>
            <a:endParaRPr lang="en-GB" sz="1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3" name="242 CuadroTexto"/>
          <p:cNvSpPr txBox="1"/>
          <p:nvPr/>
        </p:nvSpPr>
        <p:spPr>
          <a:xfrm>
            <a:off x="7508616" y="4787440"/>
            <a:ext cx="1635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R&amp;D demonstrators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632625" y="2327549"/>
            <a:ext cx="5180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NGV</a:t>
            </a:r>
          </a:p>
        </p:txBody>
      </p:sp>
      <p:sp>
        <p:nvSpPr>
          <p:cNvPr id="6" name="5 Rectángulo"/>
          <p:cNvSpPr/>
          <p:nvPr/>
        </p:nvSpPr>
        <p:spPr>
          <a:xfrm>
            <a:off x="8307170" y="2327549"/>
            <a:ext cx="7425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Fittings</a:t>
            </a:r>
            <a:endParaRPr lang="en-GB" sz="1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8342488" y="3151093"/>
            <a:ext cx="654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Shafts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498319" y="3151093"/>
            <a:ext cx="6286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Seals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6587756" y="3151093"/>
            <a:ext cx="5934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Disks</a:t>
            </a:r>
            <a:endParaRPr lang="en-GB" sz="1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827429" y="3975307"/>
            <a:ext cx="8595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impellers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6446747" y="4787440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Chambers</a:t>
            </a:r>
          </a:p>
        </p:txBody>
      </p:sp>
      <p:sp>
        <p:nvSpPr>
          <p:cNvPr id="248" name="247 CuadroTexto"/>
          <p:cNvSpPr txBox="1"/>
          <p:nvPr/>
        </p:nvSpPr>
        <p:spPr>
          <a:xfrm>
            <a:off x="3620374" y="1517840"/>
            <a:ext cx="1452642" cy="1200329"/>
          </a:xfrm>
          <a:prstGeom prst="rect">
            <a:avLst/>
          </a:prstGeom>
          <a:solidFill>
            <a:srgbClr val="640000">
              <a:alpha val="40000"/>
            </a:srgb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COMPANIES</a:t>
            </a:r>
            <a:r>
              <a:rPr lang="en-GB" sz="1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“Practical point </a:t>
            </a:r>
          </a:p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of view”</a:t>
            </a:r>
          </a:p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“Knowledge”</a:t>
            </a:r>
          </a:p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Skilled technicians</a:t>
            </a:r>
          </a:p>
          <a:p>
            <a:pPr algn="ctr"/>
            <a:r>
              <a:rPr lang="en-GB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GB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RL 8,9</a:t>
            </a:r>
            <a:endParaRPr lang="en-GB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6" name="245 Flecha abajo"/>
          <p:cNvSpPr/>
          <p:nvPr/>
        </p:nvSpPr>
        <p:spPr>
          <a:xfrm>
            <a:off x="4172986" y="2731975"/>
            <a:ext cx="360040" cy="346504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5" name="274 CuadroTexto"/>
          <p:cNvSpPr txBox="1"/>
          <p:nvPr/>
        </p:nvSpPr>
        <p:spPr>
          <a:xfrm>
            <a:off x="906607" y="1199767"/>
            <a:ext cx="13308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SUSTRACTIVE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" name="275 CuadroTexto"/>
          <p:cNvSpPr txBox="1"/>
          <p:nvPr/>
        </p:nvSpPr>
        <p:spPr>
          <a:xfrm>
            <a:off x="1266261" y="1557506"/>
            <a:ext cx="13308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ADDITIVE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7" name="276 CuadroTexto"/>
          <p:cNvSpPr txBox="1"/>
          <p:nvPr/>
        </p:nvSpPr>
        <p:spPr>
          <a:xfrm>
            <a:off x="1954662" y="1772488"/>
            <a:ext cx="5252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EDM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8" name="277 CuadroTexto"/>
          <p:cNvSpPr txBox="1"/>
          <p:nvPr/>
        </p:nvSpPr>
        <p:spPr>
          <a:xfrm>
            <a:off x="1723125" y="1968447"/>
            <a:ext cx="1102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WELDING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9" name="278 CuadroTexto"/>
          <p:cNvSpPr txBox="1"/>
          <p:nvPr/>
        </p:nvSpPr>
        <p:spPr>
          <a:xfrm>
            <a:off x="1701549" y="2220532"/>
            <a:ext cx="13308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DEBURRING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0" name="279 CuadroTexto"/>
          <p:cNvSpPr txBox="1"/>
          <p:nvPr/>
        </p:nvSpPr>
        <p:spPr>
          <a:xfrm>
            <a:off x="1877758" y="2466611"/>
            <a:ext cx="13308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INSPECTION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1" name="280 CuadroTexto"/>
          <p:cNvSpPr txBox="1"/>
          <p:nvPr/>
        </p:nvSpPr>
        <p:spPr>
          <a:xfrm>
            <a:off x="2040307" y="2720537"/>
            <a:ext cx="13308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MEASURING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2" name="281 CuadroTexto"/>
          <p:cNvSpPr txBox="1"/>
          <p:nvPr/>
        </p:nvSpPr>
        <p:spPr>
          <a:xfrm>
            <a:off x="2786087" y="2925057"/>
            <a:ext cx="518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CAM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3" name="282 CuadroTexto"/>
          <p:cNvSpPr txBox="1"/>
          <p:nvPr/>
        </p:nvSpPr>
        <p:spPr>
          <a:xfrm>
            <a:off x="2317094" y="3146954"/>
            <a:ext cx="1140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MONITORING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4" name="283 CuadroTexto"/>
          <p:cNvSpPr txBox="1"/>
          <p:nvPr/>
        </p:nvSpPr>
        <p:spPr>
          <a:xfrm>
            <a:off x="55962" y="1140456"/>
            <a:ext cx="105670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MACHINING</a:t>
            </a:r>
          </a:p>
          <a:p>
            <a:r>
              <a:rPr lang="en-GB" sz="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MULTITASKING</a:t>
            </a:r>
          </a:p>
          <a:p>
            <a:r>
              <a:rPr lang="en-GB" sz="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MULTIAXIS </a:t>
            </a:r>
            <a:endParaRPr lang="en-GB" sz="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5" name="284 Conector recto"/>
          <p:cNvCxnSpPr/>
          <p:nvPr/>
        </p:nvCxnSpPr>
        <p:spPr>
          <a:xfrm>
            <a:off x="958353" y="1195005"/>
            <a:ext cx="159808" cy="34180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285 CuadroTexto"/>
          <p:cNvSpPr txBox="1"/>
          <p:nvPr/>
        </p:nvSpPr>
        <p:spPr>
          <a:xfrm>
            <a:off x="373761" y="1562172"/>
            <a:ext cx="125547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5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SINTERED LASER</a:t>
            </a:r>
          </a:p>
          <a:p>
            <a:r>
              <a:rPr lang="en-GB" sz="85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LASER DEPOSITION</a:t>
            </a:r>
            <a:endParaRPr lang="en-GB" sz="85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7" name="286 CuadroTexto"/>
          <p:cNvSpPr txBox="1"/>
          <p:nvPr/>
        </p:nvSpPr>
        <p:spPr>
          <a:xfrm>
            <a:off x="75898" y="1844688"/>
            <a:ext cx="16786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r>
              <a:rPr lang="en-GB" sz="900" b="1" dirty="0">
                <a:latin typeface="Arial" pitchFamily="34" charset="0"/>
                <a:cs typeface="Arial" pitchFamily="34" charset="0"/>
              </a:rPr>
              <a:t>DEEP SLOTS, THIN HOLES</a:t>
            </a:r>
          </a:p>
        </p:txBody>
      </p:sp>
      <p:sp>
        <p:nvSpPr>
          <p:cNvPr id="288" name="287 CuadroTexto"/>
          <p:cNvSpPr txBox="1"/>
          <p:nvPr/>
        </p:nvSpPr>
        <p:spPr>
          <a:xfrm>
            <a:off x="56448" y="2004940"/>
            <a:ext cx="140999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900" b="1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/>
              <a:t>TIG, LASER, PLASMA</a:t>
            </a:r>
          </a:p>
        </p:txBody>
      </p:sp>
      <p:sp>
        <p:nvSpPr>
          <p:cNvPr id="289" name="288 CuadroTexto"/>
          <p:cNvSpPr txBox="1"/>
          <p:nvPr/>
        </p:nvSpPr>
        <p:spPr>
          <a:xfrm>
            <a:off x="47674" y="2193055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r>
              <a:rPr lang="en-GB" sz="900" b="1" dirty="0" smtClean="0">
                <a:latin typeface="Arial" pitchFamily="34" charset="0"/>
                <a:cs typeface="Arial" pitchFamily="34" charset="0"/>
              </a:rPr>
              <a:t> PIECE ON BOARD</a:t>
            </a:r>
            <a:endParaRPr lang="en-GB" sz="900" b="1" dirty="0">
              <a:latin typeface="Arial" pitchFamily="34" charset="0"/>
              <a:cs typeface="Arial" pitchFamily="34" charset="0"/>
            </a:endParaRPr>
          </a:p>
          <a:p>
            <a:r>
              <a:rPr lang="en-GB" sz="900" b="1" dirty="0" smtClean="0">
                <a:latin typeface="Arial" pitchFamily="34" charset="0"/>
                <a:cs typeface="Arial" pitchFamily="34" charset="0"/>
              </a:rPr>
              <a:t>TOOL ON BOARD</a:t>
            </a:r>
            <a:endParaRPr lang="en-GB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370949" y="2528789"/>
            <a:ext cx="1694695" cy="223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DIGITAL RX - TOMOGRAPHY</a:t>
            </a:r>
          </a:p>
        </p:txBody>
      </p:sp>
      <p:sp>
        <p:nvSpPr>
          <p:cNvPr id="292" name="291 CuadroTexto"/>
          <p:cNvSpPr txBox="1"/>
          <p:nvPr/>
        </p:nvSpPr>
        <p:spPr>
          <a:xfrm>
            <a:off x="68209" y="2746285"/>
            <a:ext cx="19301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r>
              <a:rPr lang="en-GB" sz="900" b="1" dirty="0">
                <a:latin typeface="Arial" pitchFamily="34" charset="0"/>
                <a:cs typeface="Arial" pitchFamily="34" charset="0"/>
              </a:rPr>
              <a:t>HIGH SPEED TOUCH, LASER</a:t>
            </a:r>
          </a:p>
        </p:txBody>
      </p:sp>
      <p:sp>
        <p:nvSpPr>
          <p:cNvPr id="293" name="292 CuadroTexto"/>
          <p:cNvSpPr txBox="1"/>
          <p:nvPr/>
        </p:nvSpPr>
        <p:spPr>
          <a:xfrm>
            <a:off x="388662" y="2971777"/>
            <a:ext cx="2106667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NX, VIRTUAL SIMULATION, MODELS</a:t>
            </a:r>
          </a:p>
        </p:txBody>
      </p:sp>
      <p:sp>
        <p:nvSpPr>
          <p:cNvPr id="294" name="293 CuadroTexto"/>
          <p:cNvSpPr txBox="1"/>
          <p:nvPr/>
        </p:nvSpPr>
        <p:spPr>
          <a:xfrm>
            <a:off x="46295" y="3183919"/>
            <a:ext cx="2173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r>
              <a:rPr lang="en-GB" sz="900" b="1" dirty="0">
                <a:latin typeface="Arial" pitchFamily="34" charset="0"/>
                <a:cs typeface="Arial" pitchFamily="34" charset="0"/>
              </a:rPr>
              <a:t>FORCES, ENERGY, VIBRATIONS</a:t>
            </a:r>
          </a:p>
        </p:txBody>
      </p:sp>
      <p:sp>
        <p:nvSpPr>
          <p:cNvPr id="295" name="294 CuadroTexto"/>
          <p:cNvSpPr txBox="1"/>
          <p:nvPr/>
        </p:nvSpPr>
        <p:spPr>
          <a:xfrm>
            <a:off x="1790593" y="4538645"/>
            <a:ext cx="7557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Arial" pitchFamily="34" charset="0"/>
                <a:cs typeface="Arial" pitchFamily="34" charset="0"/>
              </a:rPr>
              <a:t>3D SLM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" name="295 CuadroTexto"/>
          <p:cNvSpPr txBox="1"/>
          <p:nvPr/>
        </p:nvSpPr>
        <p:spPr>
          <a:xfrm>
            <a:off x="2074592" y="4103808"/>
            <a:ext cx="74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ROBOT CELLS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7" name="296 CuadroTexto"/>
          <p:cNvSpPr txBox="1"/>
          <p:nvPr/>
        </p:nvSpPr>
        <p:spPr>
          <a:xfrm>
            <a:off x="1702156" y="4832018"/>
            <a:ext cx="683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Arial" pitchFamily="34" charset="0"/>
                <a:cs typeface="Arial" pitchFamily="34" charset="0"/>
              </a:rPr>
              <a:t>CMMs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9" name="298 CuadroTexto"/>
          <p:cNvSpPr txBox="1"/>
          <p:nvPr/>
        </p:nvSpPr>
        <p:spPr>
          <a:xfrm>
            <a:off x="2401160" y="3612206"/>
            <a:ext cx="9029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MACHINE </a:t>
            </a:r>
          </a:p>
          <a:p>
            <a:pPr algn="ctr"/>
            <a:r>
              <a:rPr lang="en-GB" sz="1100" b="1" dirty="0" smtClean="0">
                <a:latin typeface="Arial" pitchFamily="34" charset="0"/>
                <a:cs typeface="Arial" pitchFamily="34" charset="0"/>
              </a:rPr>
              <a:t>TOOLS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0" name="299 CuadroTexto"/>
          <p:cNvSpPr txBox="1"/>
          <p:nvPr/>
        </p:nvSpPr>
        <p:spPr>
          <a:xfrm>
            <a:off x="644340" y="5120488"/>
            <a:ext cx="1626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Arial" pitchFamily="34" charset="0"/>
                <a:cs typeface="Arial" pitchFamily="34" charset="0"/>
              </a:rPr>
              <a:t>Digital RX CABINE</a:t>
            </a:r>
          </a:p>
        </p:txBody>
      </p:sp>
      <p:sp>
        <p:nvSpPr>
          <p:cNvPr id="301" name="300 CuadroTexto"/>
          <p:cNvSpPr txBox="1"/>
          <p:nvPr/>
        </p:nvSpPr>
        <p:spPr>
          <a:xfrm>
            <a:off x="230134" y="3417736"/>
            <a:ext cx="251250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MULTIPROCESS VERTICAL LATHE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MULTITASKING MILLING  MACHINE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FI-AXIS MILLING AND GRINDING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DOUBLE RAM VERTICAL LATHE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EDMs: SINKING AND WIRE</a:t>
            </a:r>
          </a:p>
        </p:txBody>
      </p:sp>
      <p:sp>
        <p:nvSpPr>
          <p:cNvPr id="302" name="301 CuadroTexto"/>
          <p:cNvSpPr txBox="1"/>
          <p:nvPr/>
        </p:nvSpPr>
        <p:spPr>
          <a:xfrm>
            <a:off x="78676" y="4135629"/>
            <a:ext cx="1549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r>
              <a:rPr lang="en-GB" sz="900" b="1" dirty="0">
                <a:latin typeface="Arial" pitchFamily="34" charset="0"/>
                <a:cs typeface="Arial" pitchFamily="34" charset="0"/>
              </a:rPr>
              <a:t>TIG PLASMA CELL</a:t>
            </a:r>
          </a:p>
          <a:p>
            <a:r>
              <a:rPr lang="en-GB" sz="900" b="1" dirty="0">
                <a:latin typeface="Arial" pitchFamily="34" charset="0"/>
                <a:cs typeface="Arial" pitchFamily="34" charset="0"/>
              </a:rPr>
              <a:t>DEBURRING CELL</a:t>
            </a:r>
          </a:p>
        </p:txBody>
      </p:sp>
      <p:sp>
        <p:nvSpPr>
          <p:cNvPr id="303" name="302 CuadroTexto"/>
          <p:cNvSpPr txBox="1"/>
          <p:nvPr/>
        </p:nvSpPr>
        <p:spPr>
          <a:xfrm>
            <a:off x="231127" y="4535712"/>
            <a:ext cx="1476758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150">
                <a:solidFill>
                  <a:srgbClr val="C00000"/>
                </a:solidFill>
              </a:defRPr>
            </a:lvl1pPr>
          </a:lstStyle>
          <a:p>
            <a:pPr marL="171450" indent="-171450">
              <a:buFont typeface="Arial" pitchFamily="34" charset="0"/>
              <a:buChar char="•"/>
            </a:pPr>
            <a:r>
              <a:rPr lang="en-GB" sz="8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METAL 3D PRINTER</a:t>
            </a:r>
          </a:p>
        </p:txBody>
      </p:sp>
      <p:sp>
        <p:nvSpPr>
          <p:cNvPr id="304" name="303 CuadroTexto"/>
          <p:cNvSpPr txBox="1"/>
          <p:nvPr/>
        </p:nvSpPr>
        <p:spPr>
          <a:xfrm>
            <a:off x="84551" y="4779447"/>
            <a:ext cx="1734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CMM WITH REVO</a:t>
            </a:r>
          </a:p>
          <a:p>
            <a:r>
              <a:rPr lang="en-GB" sz="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CMM WITH LASER SCAN</a:t>
            </a:r>
          </a:p>
        </p:txBody>
      </p:sp>
      <p:cxnSp>
        <p:nvCxnSpPr>
          <p:cNvPr id="305" name="304 Conector recto"/>
          <p:cNvCxnSpPr/>
          <p:nvPr/>
        </p:nvCxnSpPr>
        <p:spPr>
          <a:xfrm flipH="1">
            <a:off x="2190746" y="3519447"/>
            <a:ext cx="441612" cy="52240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Título"/>
          <p:cNvSpPr>
            <a:spLocks noGrp="1"/>
          </p:cNvSpPr>
          <p:nvPr>
            <p:ph type="ctrTitle"/>
          </p:nvPr>
        </p:nvSpPr>
        <p:spPr>
          <a:xfrm>
            <a:off x="94208" y="201401"/>
            <a:ext cx="7772400" cy="432048"/>
          </a:xfrm>
        </p:spPr>
        <p:txBody>
          <a:bodyPr/>
          <a:lstStyle/>
          <a:p>
            <a:r>
              <a:rPr lang="en-GB" dirty="0" smtClean="0"/>
              <a:t> CFAA GLOBAL AIM: “RESULTS ORIENTED” ACTIVITY</a:t>
            </a:r>
            <a:endParaRPr lang="en-GB" dirty="0"/>
          </a:p>
        </p:txBody>
      </p:sp>
      <p:cxnSp>
        <p:nvCxnSpPr>
          <p:cNvPr id="306" name="305 Conector recto"/>
          <p:cNvCxnSpPr/>
          <p:nvPr/>
        </p:nvCxnSpPr>
        <p:spPr>
          <a:xfrm>
            <a:off x="5466609" y="5092737"/>
            <a:ext cx="3527747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22 Grupo"/>
          <p:cNvGrpSpPr/>
          <p:nvPr/>
        </p:nvGrpSpPr>
        <p:grpSpPr>
          <a:xfrm>
            <a:off x="2584054" y="1593061"/>
            <a:ext cx="533446" cy="3452074"/>
            <a:chOff x="2530714" y="1593061"/>
            <a:chExt cx="533446" cy="3452074"/>
          </a:xfrm>
        </p:grpSpPr>
        <p:cxnSp>
          <p:nvCxnSpPr>
            <p:cNvPr id="14" name="13 Conector recto de flecha"/>
            <p:cNvCxnSpPr/>
            <p:nvPr/>
          </p:nvCxnSpPr>
          <p:spPr>
            <a:xfrm flipV="1">
              <a:off x="2530714" y="4429824"/>
              <a:ext cx="487146" cy="615311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97 Conector recto de flecha"/>
            <p:cNvCxnSpPr/>
            <p:nvPr/>
          </p:nvCxnSpPr>
          <p:spPr>
            <a:xfrm>
              <a:off x="2564682" y="1593061"/>
              <a:ext cx="499478" cy="71543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23 Grupo"/>
          <p:cNvGrpSpPr/>
          <p:nvPr/>
        </p:nvGrpSpPr>
        <p:grpSpPr>
          <a:xfrm>
            <a:off x="4736935" y="2905102"/>
            <a:ext cx="540876" cy="1039892"/>
            <a:chOff x="4736935" y="2905102"/>
            <a:chExt cx="540876" cy="1039892"/>
          </a:xfrm>
        </p:grpSpPr>
        <p:cxnSp>
          <p:nvCxnSpPr>
            <p:cNvPr id="100" name="99 Conector recto de flecha"/>
            <p:cNvCxnSpPr/>
            <p:nvPr/>
          </p:nvCxnSpPr>
          <p:spPr>
            <a:xfrm flipV="1">
              <a:off x="4736935" y="2905102"/>
              <a:ext cx="540876" cy="1119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101 Conector recto de flecha"/>
            <p:cNvCxnSpPr/>
            <p:nvPr/>
          </p:nvCxnSpPr>
          <p:spPr>
            <a:xfrm flipV="1">
              <a:off x="4736935" y="3933802"/>
              <a:ext cx="540876" cy="1119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3" name="102 Conector recto de flecha"/>
          <p:cNvCxnSpPr/>
          <p:nvPr/>
        </p:nvCxnSpPr>
        <p:spPr>
          <a:xfrm flipV="1">
            <a:off x="5522610" y="732717"/>
            <a:ext cx="433765" cy="1119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 de flecha"/>
          <p:cNvCxnSpPr/>
          <p:nvPr/>
        </p:nvCxnSpPr>
        <p:spPr>
          <a:xfrm flipV="1">
            <a:off x="5504658" y="5843949"/>
            <a:ext cx="234834" cy="605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3559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video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2375065" y="2529443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www.youtube.com/watch?v=I68eMpUvJDU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8985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CFA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5285</TotalTime>
  <Words>1651</Words>
  <Application>Microsoft Office PowerPoint</Application>
  <PresentationFormat>Presentación en pantalla (4:3)</PresentationFormat>
  <Paragraphs>248</Paragraphs>
  <Slides>7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PLANTILLA CFAA</vt:lpstr>
      <vt:lpstr>A NEW MODEL FOR RELATIONSHIP COMPANIES-UNIVERSITY  AND TECHNOLOGICAL DEVELOPMENT  CFAA:  ADVANCED MANUFACTURING CENTER FOR AERONAUTICS                          …. JUMPING FROM  MRL 4 TO 7</vt:lpstr>
      <vt:lpstr>MRL: THE KEY FOR THE CFAA UNDERSTANDING </vt:lpstr>
      <vt:lpstr>WHAT THE CFAA IS?</vt:lpstr>
      <vt:lpstr>CFAA LOCATION </vt:lpstr>
      <vt:lpstr>EQUIPMENTS ORIENTED TO PROJECTS</vt:lpstr>
      <vt:lpstr> CFAA GLOBAL AIM: “RESULTS ORIENTED” ACTIVITY</vt:lpstr>
      <vt:lpstr>video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bczetlem</cp:lastModifiedBy>
  <cp:revision>303</cp:revision>
  <cp:lastPrinted>2015-12-09T14:40:34Z</cp:lastPrinted>
  <dcterms:created xsi:type="dcterms:W3CDTF">2015-07-20T07:05:54Z</dcterms:created>
  <dcterms:modified xsi:type="dcterms:W3CDTF">2016-10-18T10:49:59Z</dcterms:modified>
</cp:coreProperties>
</file>