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80" r:id="rId4"/>
    <p:sldId id="267" r:id="rId5"/>
    <p:sldId id="258" r:id="rId6"/>
    <p:sldId id="259" r:id="rId7"/>
    <p:sldId id="269" r:id="rId8"/>
    <p:sldId id="270" r:id="rId9"/>
    <p:sldId id="282" r:id="rId10"/>
    <p:sldId id="283" r:id="rId11"/>
    <p:sldId id="284" r:id="rId12"/>
    <p:sldId id="285" r:id="rId13"/>
    <p:sldId id="287" r:id="rId14"/>
    <p:sldId id="28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CE111-46F0-4808-B475-8AF9681D9B28}" type="datetimeFigureOut">
              <a:rPr lang="en-GB" smtClean="0"/>
              <a:pPr/>
              <a:t>13/10/2016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0692C-1D4D-47E1-81E2-72AFB40FF4E5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8007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Second model: </a:t>
            </a:r>
            <a:r>
              <a:rPr lang="en-GB" dirty="0" err="1" smtClean="0"/>
              <a:t>Bayh</a:t>
            </a:r>
            <a:r>
              <a:rPr lang="en-GB" dirty="0" smtClean="0"/>
              <a:t>-Doyle act</a:t>
            </a:r>
            <a:r>
              <a:rPr lang="en-GB" baseline="0" dirty="0" smtClean="0"/>
              <a:t> in the USA and Triple helix model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A0692C-1D4D-47E1-81E2-72AFB40FF4E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09595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5754" y="1119113"/>
            <a:ext cx="9725513" cy="2549504"/>
          </a:xfrm>
        </p:spPr>
        <p:txBody>
          <a:bodyPr/>
          <a:lstStyle/>
          <a:p>
            <a:r>
              <a:rPr lang="en-GB" sz="4000" b="1" dirty="0" smtClean="0"/>
              <a:t>higher Education AND S3: </a:t>
            </a:r>
            <a:br>
              <a:rPr lang="en-GB" sz="4000" b="1" dirty="0" smtClean="0"/>
            </a:br>
            <a:r>
              <a:rPr lang="en-GB" sz="4000" b="1" dirty="0" smtClean="0"/>
              <a:t>TOWARDS THE ENGAGED UNIVERSITY?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678977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Kevin Morgan (Cardiff University)</a:t>
            </a:r>
          </a:p>
          <a:p>
            <a:endParaRPr lang="en-GB" sz="1800" dirty="0" smtClean="0"/>
          </a:p>
          <a:p>
            <a:endParaRPr lang="en-GB" sz="1800" dirty="0"/>
          </a:p>
          <a:p>
            <a:r>
              <a:rPr lang="en-GB" sz="2200" b="1" dirty="0" smtClean="0"/>
              <a:t>Thematic University-Business Forum</a:t>
            </a:r>
          </a:p>
          <a:p>
            <a:r>
              <a:rPr lang="en-GB" sz="2200" b="1" dirty="0" smtClean="0"/>
              <a:t>San Sebastian</a:t>
            </a:r>
          </a:p>
          <a:p>
            <a:r>
              <a:rPr lang="en-GB" sz="2200" b="1" dirty="0" smtClean="0"/>
              <a:t>18/19 October 2016</a:t>
            </a:r>
          </a:p>
        </p:txBody>
      </p:sp>
    </p:spTree>
    <p:extLst>
      <p:ext uri="{BB962C8B-B14F-4D97-AF65-F5344CB8AC3E}">
        <p14:creationId xmlns="" xmlns:p14="http://schemas.microsoft.com/office/powerpoint/2010/main" val="333489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HESS Project: multi-level collaboration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7701" y="1867359"/>
            <a:ext cx="9678318" cy="3938530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Higher Education for Smart Specialisation </a:t>
            </a:r>
            <a:r>
              <a:rPr lang="en-GB" dirty="0" smtClean="0"/>
              <a:t>(HESS), a new pilot project launched by DG Education and Culture with the EC’s S3 Platform and regional stakeholders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Aims – </a:t>
            </a:r>
          </a:p>
          <a:p>
            <a:pPr lvl="1"/>
            <a:r>
              <a:rPr lang="en-GB" dirty="0" smtClean="0"/>
              <a:t>to align human capital supply with S3 priorities </a:t>
            </a:r>
          </a:p>
          <a:p>
            <a:pPr lvl="1"/>
            <a:r>
              <a:rPr lang="en-GB" dirty="0" smtClean="0"/>
              <a:t>to strengthen contribution of HE to regional innovation ecosystems</a:t>
            </a:r>
          </a:p>
          <a:p>
            <a:pPr lvl="1"/>
            <a:r>
              <a:rPr lang="en-GB" dirty="0" smtClean="0"/>
              <a:t>to foster organisational change within selected HEIs to help them engage better with the S3 process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Action research in less developed region (NE Romania) and more developed (Navarre)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University collaboration: Campus </a:t>
            </a:r>
            <a:r>
              <a:rPr lang="en-GB" b="1" dirty="0" err="1" smtClean="0"/>
              <a:t>Iberus</a:t>
            </a:r>
            <a:endParaRPr lang="en-GB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73716" y="1712913"/>
            <a:ext cx="9243151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Cardiff University’s Innovation Campus</a:t>
            </a:r>
            <a:endParaRPr lang="en-GB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31136" y="1419886"/>
            <a:ext cx="9150137" cy="543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Beyond science silos...social innovation</a:t>
            </a:r>
            <a:endParaRPr lang="en-GB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7880" y="2049137"/>
            <a:ext cx="10419206" cy="442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Conclusions: the engaged universit</a:t>
            </a:r>
            <a:r>
              <a:rPr lang="en-GB" dirty="0" smtClean="0"/>
              <a:t>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1175" y="1647022"/>
            <a:ext cx="9540607" cy="444530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Universities are under more pressure than ever before to become more engaged </a:t>
            </a:r>
            <a:r>
              <a:rPr lang="en-GB" b="1" dirty="0" smtClean="0"/>
              <a:t>with</a:t>
            </a:r>
            <a:r>
              <a:rPr lang="en-GB" dirty="0" smtClean="0"/>
              <a:t> and more accountable </a:t>
            </a:r>
            <a:r>
              <a:rPr lang="en-GB" b="1" dirty="0" smtClean="0"/>
              <a:t>to</a:t>
            </a:r>
            <a:r>
              <a:rPr lang="en-GB" dirty="0" smtClean="0"/>
              <a:t> economy and society</a:t>
            </a:r>
          </a:p>
          <a:p>
            <a:endParaRPr lang="en-GB" dirty="0" smtClean="0"/>
          </a:p>
          <a:p>
            <a:r>
              <a:rPr lang="en-GB" dirty="0" smtClean="0"/>
              <a:t>Capacity for </a:t>
            </a:r>
            <a:r>
              <a:rPr lang="en-GB" b="1" dirty="0" smtClean="0"/>
              <a:t>external engagement </a:t>
            </a:r>
            <a:r>
              <a:rPr lang="en-GB" dirty="0" smtClean="0"/>
              <a:t>depends on </a:t>
            </a:r>
            <a:r>
              <a:rPr lang="en-GB" b="1" dirty="0" smtClean="0"/>
              <a:t>internal connectivity/capacity</a:t>
            </a:r>
          </a:p>
          <a:p>
            <a:endParaRPr lang="en-GB" b="1" dirty="0" smtClean="0"/>
          </a:p>
          <a:p>
            <a:r>
              <a:rPr lang="en-GB" dirty="0" smtClean="0"/>
              <a:t>S3 forces universities to confront their </a:t>
            </a:r>
            <a:r>
              <a:rPr lang="en-GB" b="1" dirty="0" smtClean="0"/>
              <a:t>science silos</a:t>
            </a:r>
            <a:r>
              <a:rPr lang="en-GB" dirty="0" smtClean="0"/>
              <a:t>, where knowledge is trapped</a:t>
            </a:r>
          </a:p>
          <a:p>
            <a:endParaRPr lang="en-GB" dirty="0" smtClean="0"/>
          </a:p>
          <a:p>
            <a:r>
              <a:rPr lang="en-GB" dirty="0" smtClean="0"/>
              <a:t>Universities can help to valorise knowledge (by being more </a:t>
            </a:r>
            <a:r>
              <a:rPr lang="en-GB" b="1" dirty="0" smtClean="0"/>
              <a:t>open/porous</a:t>
            </a:r>
            <a:r>
              <a:rPr lang="en-GB" dirty="0" smtClean="0"/>
              <a:t>) but they do not have the business acumen to substitute for firms</a:t>
            </a:r>
          </a:p>
          <a:p>
            <a:endParaRPr lang="en-GB" dirty="0" smtClean="0"/>
          </a:p>
          <a:p>
            <a:r>
              <a:rPr lang="en-GB" dirty="0" smtClean="0"/>
              <a:t>As Bill Clinton (almost) said – “</a:t>
            </a:r>
            <a:r>
              <a:rPr lang="en-GB" b="1" dirty="0" smtClean="0"/>
              <a:t>it’s the ecosystem stupid</a:t>
            </a:r>
            <a:r>
              <a:rPr lang="en-GB" dirty="0" smtClean="0"/>
              <a:t>”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08074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Mission Creep: what are universities for?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933853"/>
            <a:ext cx="9601200" cy="4646428"/>
          </a:xfrm>
        </p:spPr>
        <p:txBody>
          <a:bodyPr>
            <a:normAutofit/>
          </a:bodyPr>
          <a:lstStyle/>
          <a:p>
            <a:r>
              <a:rPr lang="en-GB" dirty="0" smtClean="0"/>
              <a:t>Traditional </a:t>
            </a:r>
            <a:r>
              <a:rPr lang="en-GB" dirty="0"/>
              <a:t>missions of the university </a:t>
            </a:r>
            <a:r>
              <a:rPr lang="en-GB" dirty="0" smtClean="0"/>
              <a:t>(teaching and research) are complicated </a:t>
            </a:r>
            <a:r>
              <a:rPr lang="en-GB" dirty="0"/>
              <a:t>by the growth of </a:t>
            </a:r>
            <a:r>
              <a:rPr lang="en-GB" b="1" dirty="0" smtClean="0"/>
              <a:t>third mission </a:t>
            </a:r>
            <a:r>
              <a:rPr lang="en-GB" dirty="0" smtClean="0"/>
              <a:t>activity (knowledge exchange)</a:t>
            </a:r>
          </a:p>
          <a:p>
            <a:endParaRPr lang="en-GB" dirty="0" smtClean="0"/>
          </a:p>
          <a:p>
            <a:r>
              <a:rPr lang="en-GB" dirty="0" smtClean="0"/>
              <a:t>Despite globalisation of science &amp; technology, universities are still largely </a:t>
            </a:r>
            <a:r>
              <a:rPr lang="en-GB" b="1" dirty="0" smtClean="0"/>
              <a:t>national institutions</a:t>
            </a:r>
            <a:r>
              <a:rPr lang="en-GB" dirty="0" smtClean="0"/>
              <a:t>– especially in terms of regulations, funding and (under-graduate) student populations</a:t>
            </a:r>
          </a:p>
          <a:p>
            <a:endParaRPr lang="en-GB" dirty="0" smtClean="0"/>
          </a:p>
          <a:p>
            <a:r>
              <a:rPr lang="en-GB" dirty="0" smtClean="0"/>
              <a:t>Third mission activity tends to be heavily focused on </a:t>
            </a:r>
            <a:r>
              <a:rPr lang="en-GB" b="1" dirty="0" smtClean="0"/>
              <a:t>national and regional priorities</a:t>
            </a:r>
          </a:p>
          <a:p>
            <a:endParaRPr lang="en-GB" dirty="0" smtClean="0"/>
          </a:p>
          <a:p>
            <a:r>
              <a:rPr lang="en-GB" dirty="0" smtClean="0"/>
              <a:t>Smart specialisation strategies (S3) create a new imperative for universities to become more </a:t>
            </a:r>
            <a:r>
              <a:rPr lang="en-GB" b="1" dirty="0" smtClean="0"/>
              <a:t>engaged</a:t>
            </a:r>
            <a:r>
              <a:rPr lang="en-GB" dirty="0" smtClean="0"/>
              <a:t> with their regional economies/societies </a:t>
            </a:r>
          </a:p>
          <a:p>
            <a:endParaRPr lang="pt-PT" dirty="0" smtClean="0"/>
          </a:p>
          <a:p>
            <a:pPr marL="0" indent="0">
              <a:buNone/>
            </a:pPr>
            <a:endParaRPr lang="pt-PT" dirty="0" smtClean="0"/>
          </a:p>
          <a:p>
            <a:pPr marL="530352" lvl="1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3022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95120"/>
            <a:ext cx="9601200" cy="1485900"/>
          </a:xfrm>
        </p:spPr>
        <p:txBody>
          <a:bodyPr/>
          <a:lstStyle/>
          <a:p>
            <a:r>
              <a:rPr lang="pt-PT" b="1" dirty="0" smtClean="0"/>
              <a:t>Models of university engagement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Three models </a:t>
            </a:r>
            <a:r>
              <a:rPr lang="en-GB" dirty="0"/>
              <a:t>of </a:t>
            </a:r>
            <a:r>
              <a:rPr lang="en-GB" dirty="0" smtClean="0"/>
              <a:t>university </a:t>
            </a:r>
            <a:r>
              <a:rPr lang="en-GB" dirty="0"/>
              <a:t>engagement</a:t>
            </a:r>
            <a:r>
              <a:rPr lang="en-GB" dirty="0" smtClean="0"/>
              <a:t>:</a:t>
            </a:r>
          </a:p>
          <a:p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/>
              <a:t>I</a:t>
            </a:r>
            <a:r>
              <a:rPr lang="en-GB" b="1" dirty="0" smtClean="0"/>
              <a:t>vory </a:t>
            </a:r>
            <a:r>
              <a:rPr lang="en-GB" b="1" dirty="0"/>
              <a:t>T</a:t>
            </a:r>
            <a:r>
              <a:rPr lang="en-GB" b="1" dirty="0" smtClean="0"/>
              <a:t>ower </a:t>
            </a:r>
            <a:r>
              <a:rPr lang="en-GB" dirty="0" smtClean="0"/>
              <a:t>stereotype: elite engagement for the educated few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 smtClean="0"/>
              <a:t>Entrepreneurial University</a:t>
            </a:r>
            <a:r>
              <a:rPr lang="en-GB" dirty="0" smtClean="0"/>
              <a:t>: </a:t>
            </a:r>
            <a:r>
              <a:rPr lang="en-GB" dirty="0"/>
              <a:t>selling </a:t>
            </a:r>
            <a:r>
              <a:rPr lang="en-GB" dirty="0" smtClean="0"/>
              <a:t>IP/promoting spinoffs/Triple Helix etc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 smtClean="0"/>
              <a:t>Engaged University</a:t>
            </a:r>
            <a:r>
              <a:rPr lang="en-GB" dirty="0" smtClean="0"/>
              <a:t>: </a:t>
            </a:r>
            <a:r>
              <a:rPr lang="en-GB" dirty="0"/>
              <a:t>part of an innovation </a:t>
            </a:r>
            <a:r>
              <a:rPr lang="en-GB" dirty="0" smtClean="0"/>
              <a:t>ecology, which includes societal challenge engagement as well as business engagement – so </a:t>
            </a:r>
            <a:r>
              <a:rPr lang="en-GB" b="1" dirty="0" smtClean="0"/>
              <a:t>social innovation </a:t>
            </a:r>
            <a:r>
              <a:rPr lang="en-GB" dirty="0" smtClean="0"/>
              <a:t>as well as technological innovation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endParaRPr lang="pt-PT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40192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4144"/>
          </a:xfrm>
        </p:spPr>
        <p:txBody>
          <a:bodyPr>
            <a:normAutofit/>
          </a:bodyPr>
          <a:lstStyle/>
          <a:p>
            <a:r>
              <a:rPr lang="en-GB" b="1" dirty="0" smtClean="0"/>
              <a:t>Diversity of knowledge exchange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617" y="1977399"/>
            <a:ext cx="9601200" cy="4017335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Universities asked to perform a catalytic and transformational role in national and regional innovation strategies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However universities need support for translational activities i.e. activities that can help translate knowledge into innovation</a:t>
            </a:r>
          </a:p>
          <a:p>
            <a:endParaRPr lang="en-GB" dirty="0"/>
          </a:p>
          <a:p>
            <a:r>
              <a:rPr lang="en-GB" dirty="0" smtClean="0"/>
              <a:t>This is particularly relevant in </a:t>
            </a:r>
            <a:r>
              <a:rPr lang="en-GB" b="1" dirty="0" smtClean="0"/>
              <a:t>less developed regions, </a:t>
            </a:r>
            <a:r>
              <a:rPr lang="en-GB" dirty="0" smtClean="0"/>
              <a:t>where the entrepreneurial demand-side is weak</a:t>
            </a:r>
            <a:endParaRPr lang="en-GB" b="1" dirty="0" smtClean="0"/>
          </a:p>
          <a:p>
            <a:endParaRPr lang="en-GB" dirty="0"/>
          </a:p>
          <a:p>
            <a:r>
              <a:rPr lang="en-GB" dirty="0" smtClean="0"/>
              <a:t>Knowledge exchange comes in many shapes and sizes…not just narrowly defined science and technology 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66888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026" y="318977"/>
            <a:ext cx="11048234" cy="62997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70744" y="6593238"/>
            <a:ext cx="3301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Source: (HE-BCI 2014/15)</a:t>
            </a:r>
            <a:endParaRPr lang="en-GB" sz="1200" dirty="0"/>
          </a:p>
        </p:txBody>
      </p:sp>
      <p:sp>
        <p:nvSpPr>
          <p:cNvPr id="6" name="Rectangle 5"/>
          <p:cNvSpPr/>
          <p:nvPr/>
        </p:nvSpPr>
        <p:spPr>
          <a:xfrm>
            <a:off x="1196163" y="637953"/>
            <a:ext cx="10552814" cy="292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199715" y="4226442"/>
            <a:ext cx="3946443" cy="2746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5901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/>
              <a:t>Types and levels of KE engagement of university academic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831" y="1299636"/>
            <a:ext cx="7089258" cy="5309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70744" y="6593238"/>
            <a:ext cx="3301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Source: (HEFCE 2016)</a:t>
            </a:r>
            <a:endParaRPr lang="en-GB" sz="1200" dirty="0"/>
          </a:p>
        </p:txBody>
      </p:sp>
    </p:spTree>
    <p:extLst>
      <p:ext uri="{BB962C8B-B14F-4D97-AF65-F5344CB8AC3E}">
        <p14:creationId xmlns="" xmlns:p14="http://schemas.microsoft.com/office/powerpoint/2010/main" val="123088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4279"/>
          </a:xfrm>
        </p:spPr>
        <p:txBody>
          <a:bodyPr>
            <a:normAutofit/>
          </a:bodyPr>
          <a:lstStyle/>
          <a:p>
            <a:r>
              <a:rPr lang="pt-PT" sz="4000" b="1" dirty="0" smtClean="0"/>
              <a:t>The </a:t>
            </a:r>
            <a:r>
              <a:rPr lang="pt-PT" sz="4000" b="1" dirty="0" err="1"/>
              <a:t>u</a:t>
            </a:r>
            <a:r>
              <a:rPr lang="pt-PT" sz="4000" b="1" dirty="0" err="1" smtClean="0"/>
              <a:t>niversity</a:t>
            </a:r>
            <a:r>
              <a:rPr lang="pt-PT" sz="4000" b="1" dirty="0" smtClean="0"/>
              <a:t> as a socio-</a:t>
            </a:r>
            <a:r>
              <a:rPr lang="pt-PT" sz="4000" b="1" dirty="0" err="1" smtClean="0"/>
              <a:t>spatial</a:t>
            </a:r>
            <a:r>
              <a:rPr lang="pt-PT" sz="4000" b="1" dirty="0" smtClean="0"/>
              <a:t> </a:t>
            </a:r>
            <a:r>
              <a:rPr lang="pt-PT" sz="4000" b="1" dirty="0" err="1" smtClean="0"/>
              <a:t>institution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61899"/>
            <a:ext cx="9601200" cy="4742121"/>
          </a:xfrm>
        </p:spPr>
        <p:txBody>
          <a:bodyPr/>
          <a:lstStyle/>
          <a:p>
            <a:r>
              <a:rPr lang="pt-PT" dirty="0" err="1" smtClean="0"/>
              <a:t>Capacity</a:t>
            </a:r>
            <a:r>
              <a:rPr lang="pt-PT" dirty="0" smtClean="0"/>
              <a:t> to </a:t>
            </a:r>
            <a:r>
              <a:rPr lang="pt-PT" dirty="0" err="1" smtClean="0"/>
              <a:t>engage</a:t>
            </a:r>
            <a:r>
              <a:rPr lang="pt-PT" dirty="0" smtClean="0"/>
              <a:t> </a:t>
            </a:r>
            <a:r>
              <a:rPr lang="pt-PT" dirty="0" err="1" smtClean="0"/>
              <a:t>with</a:t>
            </a:r>
            <a:r>
              <a:rPr lang="pt-PT" dirty="0" smtClean="0"/>
              <a:t> </a:t>
            </a:r>
            <a:r>
              <a:rPr lang="pt-PT" dirty="0" err="1" smtClean="0"/>
              <a:t>external</a:t>
            </a:r>
            <a:r>
              <a:rPr lang="pt-PT" dirty="0" smtClean="0"/>
              <a:t> </a:t>
            </a:r>
            <a:r>
              <a:rPr lang="pt-PT" dirty="0" err="1" smtClean="0"/>
              <a:t>partners</a:t>
            </a:r>
            <a:r>
              <a:rPr lang="pt-PT" dirty="0" smtClean="0"/>
              <a:t> </a:t>
            </a:r>
            <a:r>
              <a:rPr lang="pt-PT" dirty="0" err="1" smtClean="0"/>
              <a:t>depends</a:t>
            </a:r>
            <a:r>
              <a:rPr lang="pt-PT" dirty="0" smtClean="0"/>
              <a:t> </a:t>
            </a:r>
            <a:r>
              <a:rPr lang="pt-PT" dirty="0" err="1" smtClean="0"/>
              <a:t>on</a:t>
            </a:r>
            <a:r>
              <a:rPr lang="pt-PT" dirty="0" smtClean="0"/>
              <a:t> </a:t>
            </a:r>
            <a:r>
              <a:rPr lang="pt-PT" dirty="0" err="1" smtClean="0"/>
              <a:t>institutional</a:t>
            </a:r>
            <a:r>
              <a:rPr lang="pt-PT" dirty="0" smtClean="0"/>
              <a:t> </a:t>
            </a:r>
            <a:r>
              <a:rPr lang="pt-PT" dirty="0" err="1" smtClean="0"/>
              <a:t>characteristics</a:t>
            </a:r>
            <a:r>
              <a:rPr lang="pt-PT" dirty="0" smtClean="0"/>
              <a:t>:</a:t>
            </a:r>
            <a:endParaRPr lang="pt-PT" dirty="0"/>
          </a:p>
          <a:p>
            <a:pPr marL="987552" lvl="1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 smtClean="0"/>
              <a:t>type </a:t>
            </a:r>
            <a:r>
              <a:rPr lang="en-GB" b="1" dirty="0"/>
              <a:t>of university </a:t>
            </a:r>
            <a:r>
              <a:rPr lang="en-GB" dirty="0" smtClean="0"/>
              <a:t>(research-led or teaching-heavy)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 smtClean="0"/>
              <a:t>national</a:t>
            </a:r>
            <a:r>
              <a:rPr lang="en-GB" dirty="0" smtClean="0"/>
              <a:t> context (institutional autonomy)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/>
              <a:t>sub-national </a:t>
            </a:r>
            <a:r>
              <a:rPr lang="en-GB" dirty="0" smtClean="0"/>
              <a:t>location (urban </a:t>
            </a:r>
            <a:r>
              <a:rPr lang="en-GB" dirty="0"/>
              <a:t>and regional </a:t>
            </a:r>
            <a:r>
              <a:rPr lang="en-GB" dirty="0" smtClean="0"/>
              <a:t>context)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b="1" dirty="0"/>
              <a:t>strategy</a:t>
            </a:r>
            <a:r>
              <a:rPr lang="en-GB" dirty="0"/>
              <a:t> </a:t>
            </a:r>
            <a:r>
              <a:rPr lang="en-GB" dirty="0" smtClean="0"/>
              <a:t>of </a:t>
            </a:r>
            <a:r>
              <a:rPr lang="en-GB" dirty="0"/>
              <a:t>the </a:t>
            </a:r>
            <a:r>
              <a:rPr lang="en-GB" dirty="0" smtClean="0"/>
              <a:t>university (culture/values/goals)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b="1" dirty="0" smtClean="0"/>
              <a:t>organisational capacity </a:t>
            </a:r>
            <a:r>
              <a:rPr lang="en-GB" dirty="0" smtClean="0"/>
              <a:t>to engage (internal/external alignment)</a:t>
            </a:r>
          </a:p>
          <a:p>
            <a:pPr marL="987552" lvl="1" indent="-457200">
              <a:buFont typeface="+mj-lt"/>
              <a:buAutoNum type="arabicPeriod"/>
            </a:pPr>
            <a:endParaRPr lang="pt-PT" dirty="0"/>
          </a:p>
          <a:p>
            <a:r>
              <a:rPr lang="pt-PT" dirty="0" smtClean="0"/>
              <a:t>Below the formal institutional level, academics respond to multiple (and potentially conflicting) loyalties:</a:t>
            </a:r>
          </a:p>
          <a:p>
            <a:pPr lvl="1"/>
            <a:r>
              <a:rPr lang="en-GB" dirty="0"/>
              <a:t>(</a:t>
            </a:r>
            <a:r>
              <a:rPr lang="en-GB" dirty="0" smtClean="0"/>
              <a:t>i) to </a:t>
            </a:r>
            <a:r>
              <a:rPr lang="en-GB" dirty="0"/>
              <a:t>the </a:t>
            </a:r>
            <a:r>
              <a:rPr lang="en-GB" b="1" dirty="0" smtClean="0"/>
              <a:t>institution</a:t>
            </a:r>
            <a:r>
              <a:rPr lang="en-GB" b="1" dirty="0"/>
              <a:t> </a:t>
            </a:r>
            <a:r>
              <a:rPr lang="en-GB" dirty="0" smtClean="0"/>
              <a:t>(ii) to </a:t>
            </a:r>
            <a:r>
              <a:rPr lang="en-GB" dirty="0"/>
              <a:t>the </a:t>
            </a:r>
            <a:r>
              <a:rPr lang="en-GB" b="1" dirty="0" smtClean="0"/>
              <a:t>department</a:t>
            </a:r>
            <a:r>
              <a:rPr lang="en-GB" b="1" dirty="0"/>
              <a:t> </a:t>
            </a:r>
            <a:r>
              <a:rPr lang="en-GB" dirty="0" smtClean="0"/>
              <a:t>(iii) to </a:t>
            </a:r>
            <a:r>
              <a:rPr lang="en-GB" dirty="0"/>
              <a:t>the </a:t>
            </a:r>
            <a:r>
              <a:rPr lang="en-GB" b="1" dirty="0" smtClean="0"/>
              <a:t>discipline</a:t>
            </a:r>
            <a:r>
              <a:rPr lang="en-GB" b="1" dirty="0"/>
              <a:t> </a:t>
            </a:r>
            <a:r>
              <a:rPr lang="en-GB" dirty="0" smtClean="0"/>
              <a:t>(iv) to </a:t>
            </a:r>
            <a:r>
              <a:rPr lang="en-GB" dirty="0"/>
              <a:t>the </a:t>
            </a:r>
            <a:r>
              <a:rPr lang="en-GB" b="1" dirty="0"/>
              <a:t>professional rules </a:t>
            </a:r>
            <a:r>
              <a:rPr lang="en-GB" dirty="0"/>
              <a:t>that regulate career </a:t>
            </a:r>
            <a:r>
              <a:rPr lang="en-GB" dirty="0" smtClean="0"/>
              <a:t>advancement and (vi) to </a:t>
            </a:r>
            <a:r>
              <a:rPr lang="en-GB" dirty="0"/>
              <a:t>subjective </a:t>
            </a:r>
            <a:r>
              <a:rPr lang="en-GB" b="1" dirty="0"/>
              <a:t>personal </a:t>
            </a:r>
            <a:r>
              <a:rPr lang="en-GB" b="1" dirty="0" smtClean="0"/>
              <a:t>values</a:t>
            </a:r>
            <a:endParaRPr lang="en-GB" b="1" dirty="0"/>
          </a:p>
        </p:txBody>
      </p:sp>
    </p:spTree>
    <p:extLst>
      <p:ext uri="{BB962C8B-B14F-4D97-AF65-F5344CB8AC3E}">
        <p14:creationId xmlns="" xmlns:p14="http://schemas.microsoft.com/office/powerpoint/2010/main" val="389964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01749"/>
          </a:xfrm>
        </p:spPr>
        <p:txBody>
          <a:bodyPr>
            <a:normAutofit/>
          </a:bodyPr>
          <a:lstStyle/>
          <a:p>
            <a:r>
              <a:rPr lang="pt-PT" sz="3600" b="1" dirty="0"/>
              <a:t>The u</a:t>
            </a:r>
            <a:r>
              <a:rPr lang="pt-PT" sz="3600" b="1" dirty="0" smtClean="0"/>
              <a:t>niversity and its innovation ecology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4651" y="1719911"/>
            <a:ext cx="9601200" cy="4976037"/>
          </a:xfrm>
        </p:spPr>
        <p:txBody>
          <a:bodyPr>
            <a:normAutofit/>
          </a:bodyPr>
          <a:lstStyle/>
          <a:p>
            <a:r>
              <a:rPr lang="en-GB" b="1" dirty="0" smtClean="0"/>
              <a:t>Translational activities depend on the calibre of the innovation ecology:</a:t>
            </a:r>
          </a:p>
          <a:p>
            <a:pPr>
              <a:buNone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Firms with absorptive capacity to valorise university knowledge</a:t>
            </a:r>
          </a:p>
          <a:p>
            <a:endParaRPr lang="en-GB" dirty="0"/>
          </a:p>
          <a:p>
            <a:pPr marL="457200" indent="-457200">
              <a:buFont typeface="+mj-lt"/>
              <a:buAutoNum type="arabicPeriod" startAt="2"/>
            </a:pPr>
            <a:r>
              <a:rPr lang="en-GB" dirty="0" smtClean="0"/>
              <a:t>Upstream </a:t>
            </a:r>
            <a:r>
              <a:rPr lang="en-GB" dirty="0"/>
              <a:t>and downstream activities, </a:t>
            </a:r>
            <a:r>
              <a:rPr lang="en-GB" dirty="0" smtClean="0"/>
              <a:t>including financial resources, KIBS, </a:t>
            </a:r>
            <a:r>
              <a:rPr lang="en-GB" dirty="0"/>
              <a:t>suppliers </a:t>
            </a:r>
            <a:r>
              <a:rPr lang="en-GB" dirty="0" smtClean="0"/>
              <a:t>and </a:t>
            </a:r>
            <a:r>
              <a:rPr lang="en-GB" dirty="0"/>
              <a:t>potential </a:t>
            </a:r>
            <a:r>
              <a:rPr lang="en-GB" dirty="0" smtClean="0"/>
              <a:t>clients</a:t>
            </a:r>
          </a:p>
          <a:p>
            <a:endParaRPr lang="en-GB" dirty="0"/>
          </a:p>
          <a:p>
            <a:pPr marL="457200" indent="-457200">
              <a:buFont typeface="+mj-lt"/>
              <a:buAutoNum type="arabicPeriod" startAt="3"/>
            </a:pPr>
            <a:r>
              <a:rPr lang="en-GB" dirty="0" smtClean="0"/>
              <a:t>A </a:t>
            </a:r>
            <a:r>
              <a:rPr lang="en-GB" dirty="0"/>
              <a:t>variety of public and private organisations that can provide funding, political support </a:t>
            </a:r>
            <a:r>
              <a:rPr lang="en-GB" dirty="0" smtClean="0"/>
              <a:t>and a stimulating/enabling regulatory environment (</a:t>
            </a:r>
            <a:r>
              <a:rPr lang="en-GB" dirty="0" err="1" smtClean="0"/>
              <a:t>ie</a:t>
            </a:r>
            <a:r>
              <a:rPr lang="en-GB" dirty="0" smtClean="0"/>
              <a:t> “smart state” functions)</a:t>
            </a:r>
          </a:p>
          <a:p>
            <a:pPr marL="457200" indent="-457200">
              <a:buNone/>
            </a:pP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7466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 smtClean="0">
                <a:latin typeface="Calibri" pitchFamily="34" charset="0"/>
                <a:cs typeface="Times New Roman" panose="02020603050405020304" pitchFamily="18" charset="0"/>
              </a:rPr>
              <a:t>The challenge of science silos</a:t>
            </a:r>
            <a:endParaRPr lang="en-GB" sz="4000" b="1" dirty="0">
              <a:latin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9469" y="1500910"/>
            <a:ext cx="10855371" cy="4569383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Calibri" pitchFamily="34" charset="0"/>
                <a:cs typeface="Times New Roman" panose="02020603050405020304" pitchFamily="18" charset="0"/>
              </a:rPr>
              <a:t>S3 presumes an engaged university that is geared up to work with its partners in the regional ecosystem (but many universities operate </a:t>
            </a:r>
            <a:r>
              <a:rPr lang="en-GB" b="1" dirty="0" smtClean="0">
                <a:latin typeface="Calibri" pitchFamily="34" charset="0"/>
                <a:cs typeface="Times New Roman" panose="02020603050405020304" pitchFamily="18" charset="0"/>
              </a:rPr>
              <a:t>science silos </a:t>
            </a:r>
            <a:r>
              <a:rPr lang="en-GB" dirty="0" smtClean="0">
                <a:latin typeface="Calibri" pitchFamily="34" charset="0"/>
                <a:cs typeface="Times New Roman" panose="02020603050405020304" pitchFamily="18" charset="0"/>
              </a:rPr>
              <a:t>where knowledge is trapped in labs)</a:t>
            </a:r>
          </a:p>
          <a:p>
            <a:endParaRPr lang="en-GB" sz="2000" b="0" dirty="0" smtClean="0">
              <a:latin typeface="Calibri" pitchFamily="34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Calibri" pitchFamily="34" charset="0"/>
                <a:cs typeface="Times New Roman" panose="02020603050405020304" pitchFamily="18" charset="0"/>
              </a:rPr>
              <a:t>M</a:t>
            </a:r>
            <a:r>
              <a:rPr lang="en-GB" sz="2000" b="0" dirty="0" smtClean="0">
                <a:latin typeface="Calibri" pitchFamily="34" charset="0"/>
                <a:cs typeface="Times New Roman" panose="02020603050405020304" pitchFamily="18" charset="0"/>
              </a:rPr>
              <a:t>any regions still cling to the </a:t>
            </a:r>
            <a:r>
              <a:rPr lang="en-GB" sz="2000" b="1" dirty="0" smtClean="0">
                <a:latin typeface="Calibri" pitchFamily="34" charset="0"/>
                <a:cs typeface="Times New Roman" panose="02020603050405020304" pitchFamily="18" charset="0"/>
              </a:rPr>
              <a:t>linear model </a:t>
            </a:r>
            <a:r>
              <a:rPr lang="en-GB" sz="2000" b="0" dirty="0" smtClean="0">
                <a:latin typeface="Calibri" pitchFamily="34" charset="0"/>
                <a:cs typeface="Times New Roman" panose="02020603050405020304" pitchFamily="18" charset="0"/>
              </a:rPr>
              <a:t>of innovation in the (mistaken) belief that more university research inputs =  more innovation outputs</a:t>
            </a:r>
          </a:p>
          <a:p>
            <a:endParaRPr lang="en-GB" sz="2000" b="0" dirty="0" smtClean="0">
              <a:latin typeface="Calibri" pitchFamily="34" charset="0"/>
              <a:cs typeface="Times New Roman" panose="02020603050405020304" pitchFamily="18" charset="0"/>
            </a:endParaRPr>
          </a:p>
          <a:p>
            <a:r>
              <a:rPr lang="en-GB" sz="2000" b="0" dirty="0" smtClean="0">
                <a:latin typeface="Calibri" pitchFamily="34" charset="0"/>
                <a:cs typeface="Times New Roman" panose="02020603050405020304" pitchFamily="18" charset="0"/>
              </a:rPr>
              <a:t>Big disconnect with the academy, where the linear model was buried over 20 years ago</a:t>
            </a:r>
          </a:p>
          <a:p>
            <a:endParaRPr lang="en-GB" sz="2000" b="0" dirty="0" smtClean="0">
              <a:latin typeface="Calibri" pitchFamily="34" charset="0"/>
              <a:cs typeface="Times New Roman" panose="02020603050405020304" pitchFamily="18" charset="0"/>
            </a:endParaRPr>
          </a:p>
          <a:p>
            <a:r>
              <a:rPr lang="en-GB" sz="2000" b="0" dirty="0" smtClean="0">
                <a:latin typeface="Calibri" pitchFamily="34" charset="0"/>
                <a:cs typeface="Times New Roman" panose="02020603050405020304" pitchFamily="18" charset="0"/>
              </a:rPr>
              <a:t>What can be done about </a:t>
            </a:r>
            <a:r>
              <a:rPr lang="en-GB" sz="2000" b="1" dirty="0" smtClean="0">
                <a:latin typeface="Calibri" pitchFamily="34" charset="0"/>
                <a:cs typeface="Times New Roman" panose="02020603050405020304" pitchFamily="18" charset="0"/>
              </a:rPr>
              <a:t>university science silos </a:t>
            </a:r>
            <a:r>
              <a:rPr lang="en-GB" sz="2000" b="0" dirty="0" smtClean="0">
                <a:latin typeface="Calibri" pitchFamily="34" charset="0"/>
                <a:cs typeface="Times New Roman" panose="02020603050405020304" pitchFamily="18" charset="0"/>
              </a:rPr>
              <a:t>if the linear model of innovation is alive and well in policy and practice?</a:t>
            </a:r>
          </a:p>
          <a:p>
            <a:endParaRPr lang="en-GB" dirty="0" smtClean="0">
              <a:latin typeface="Calibri" pitchFamily="34" charset="0"/>
              <a:cs typeface="Times New Roman" panose="02020603050405020304" pitchFamily="18" charset="0"/>
            </a:endParaRPr>
          </a:p>
          <a:p>
            <a:r>
              <a:rPr lang="en-GB" sz="2000" b="0" dirty="0" smtClean="0">
                <a:latin typeface="Calibri" pitchFamily="34" charset="0"/>
                <a:cs typeface="Times New Roman" panose="02020603050405020304" pitchFamily="18" charset="0"/>
              </a:rPr>
              <a:t>New forms of university collaboration emerging – 3 examples...</a:t>
            </a:r>
          </a:p>
          <a:p>
            <a:endParaRPr lang="en-GB" sz="2000" b="0" dirty="0">
              <a:latin typeface="Calibri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10830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1420</TotalTime>
  <Words>741</Words>
  <Application>Microsoft Office PowerPoint</Application>
  <PresentationFormat>Personalizado</PresentationFormat>
  <Paragraphs>96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Crop</vt:lpstr>
      <vt:lpstr>higher Education AND S3:  TOWARDS THE ENGAGED UNIVERSITY?</vt:lpstr>
      <vt:lpstr>Mission Creep: what are universities for?</vt:lpstr>
      <vt:lpstr>Models of university engagement</vt:lpstr>
      <vt:lpstr>Diversity of knowledge exchange</vt:lpstr>
      <vt:lpstr>Diapositiva 5</vt:lpstr>
      <vt:lpstr>Types and levels of KE engagement of university academic staff</vt:lpstr>
      <vt:lpstr>The university as a socio-spatial institution</vt:lpstr>
      <vt:lpstr>The university and its innovation ecology</vt:lpstr>
      <vt:lpstr>The challenge of science silos</vt:lpstr>
      <vt:lpstr>HESS Project: multi-level collaboration</vt:lpstr>
      <vt:lpstr>University collaboration: Campus Iberus</vt:lpstr>
      <vt:lpstr>Cardiff University’s Innovation Campus</vt:lpstr>
      <vt:lpstr>Beyond science silos...social innovation</vt:lpstr>
      <vt:lpstr>Conclusions: the engaged university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Spaces of Novelty:  Can Universities Play a Catalytic Role in Less Developed Regions?</dc:title>
  <dc:creator>Pedro Miguel Marques</dc:creator>
  <cp:lastModifiedBy>bczetlem</cp:lastModifiedBy>
  <cp:revision>144</cp:revision>
  <dcterms:created xsi:type="dcterms:W3CDTF">2016-09-19T07:42:00Z</dcterms:created>
  <dcterms:modified xsi:type="dcterms:W3CDTF">2016-10-13T13:02:47Z</dcterms:modified>
</cp:coreProperties>
</file>