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6" r:id="rId3"/>
    <p:sldId id="258" r:id="rId4"/>
    <p:sldId id="270" r:id="rId5"/>
    <p:sldId id="259" r:id="rId6"/>
    <p:sldId id="260" r:id="rId7"/>
    <p:sldId id="262" r:id="rId8"/>
    <p:sldId id="263" r:id="rId9"/>
    <p:sldId id="264" r:id="rId10"/>
    <p:sldId id="271" r:id="rId11"/>
    <p:sldId id="272" r:id="rId12"/>
    <p:sldId id="273" r:id="rId13"/>
    <p:sldId id="274" r:id="rId14"/>
    <p:sldId id="268" r:id="rId15"/>
    <p:sldId id="275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13D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15632" autoAdjust="0"/>
    <p:restoredTop sz="86768" autoAdjust="0"/>
  </p:normalViewPr>
  <p:slideViewPr>
    <p:cSldViewPr>
      <p:cViewPr varScale="1">
        <p:scale>
          <a:sx n="115" d="100"/>
          <a:sy n="115" d="100"/>
        </p:scale>
        <p:origin x="-15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1890" y="6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A0560E-8F9D-4E1C-8A20-928CE18AC5BD}" type="datetimeFigureOut">
              <a:rPr lang="en-US" smtClean="0"/>
              <a:pPr/>
              <a:t>10/17/2016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1F93CB-3DF8-42E1-ADC4-ADFE90E3C66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35753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F93CB-3DF8-42E1-ADC4-ADFE90E3C66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F93CB-3DF8-42E1-ADC4-ADFE90E3C66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1575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F93CB-3DF8-42E1-ADC4-ADFE90E3C66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250404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F93CB-3DF8-42E1-ADC4-ADFE90E3C66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09154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F93CB-3DF8-42E1-ADC4-ADFE90E3C66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F93CB-3DF8-42E1-ADC4-ADFE90E3C666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F93CB-3DF8-42E1-ADC4-ADFE90E3C66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49426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F93CB-3DF8-42E1-ADC4-ADFE90E3C66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F93CB-3DF8-42E1-ADC4-ADFE90E3C66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F93CB-3DF8-42E1-ADC4-ADFE90E3C66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F93CB-3DF8-42E1-ADC4-ADFE90E3C66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F93CB-3DF8-42E1-ADC4-ADFE90E3C66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F93CB-3DF8-42E1-ADC4-ADFE90E3C66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F93CB-3DF8-42E1-ADC4-ADFE90E3C66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F93CB-3DF8-42E1-ADC4-ADFE90E3C66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DD3BB-67D4-4293-8766-452D725A3C91}" type="datetime1">
              <a:rPr lang="es-ES" smtClean="0"/>
              <a:pPr/>
              <a:t>17/10/2016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D35B7-7497-448B-B7EB-F085D9FEF6B8}" type="datetime1">
              <a:rPr lang="es-ES" smtClean="0"/>
              <a:pPr/>
              <a:t>17/10/2016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57C73-1019-413C-AC4F-E686A09621C2}" type="datetime1">
              <a:rPr lang="es-ES" smtClean="0"/>
              <a:pPr/>
              <a:t>17/10/2016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8805D-873D-413D-92DB-E45B787AF112}" type="datetime1">
              <a:rPr lang="es-ES" smtClean="0"/>
              <a:pPr/>
              <a:t>17/10/2016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AA59C-C275-406D-9AAA-CA6FDF3982FD}" type="datetime1">
              <a:rPr lang="es-ES" smtClean="0"/>
              <a:pPr/>
              <a:t>17/10/2016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F110-34A6-4F71-8C49-F286F91322E0}" type="datetime1">
              <a:rPr lang="es-ES" smtClean="0"/>
              <a:pPr/>
              <a:t>17/10/2016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185E2-91CB-4442-86BF-C6CC96179AC2}" type="datetime1">
              <a:rPr lang="es-ES" smtClean="0"/>
              <a:pPr/>
              <a:t>17/10/2016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62075-10E4-43F2-A6EA-704B4E5FD56E}" type="datetime1">
              <a:rPr lang="es-ES" smtClean="0"/>
              <a:pPr/>
              <a:t>17/10/2016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DE6E9-B30B-4BE1-AB8D-4857165CD5A4}" type="datetime1">
              <a:rPr lang="es-ES" smtClean="0"/>
              <a:pPr/>
              <a:t>17/10/2016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2CCE7-D55A-45A4-84A8-9D5E01AB3510}" type="datetime1">
              <a:rPr lang="es-ES" smtClean="0"/>
              <a:pPr/>
              <a:t>17/10/2016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576AC-0BBA-43DE-95CB-ACF46A921E43}" type="datetime1">
              <a:rPr lang="es-ES" smtClean="0"/>
              <a:pPr/>
              <a:t>17/10/2016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B9160-AA39-4A3B-8CD6-8BF96769375B}" type="datetime1">
              <a:rPr lang="es-ES" smtClean="0"/>
              <a:pPr/>
              <a:t>17/10/2016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11550-B1D0-4C5F-9D95-55755E6B9E3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emf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6.png"/><Relationship Id="rId5" Type="http://schemas.openxmlformats.org/officeDocument/2006/relationships/image" Target="../media/image19.png"/><Relationship Id="rId10" Type="http://schemas.openxmlformats.org/officeDocument/2006/relationships/image" Target="../media/image5.jpeg"/><Relationship Id="rId4" Type="http://schemas.openxmlformats.org/officeDocument/2006/relationships/image" Target="../media/image18.emf"/><Relationship Id="rId9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13" Type="http://schemas.openxmlformats.org/officeDocument/2006/relationships/image" Target="../media/image27.png"/><Relationship Id="rId3" Type="http://schemas.openxmlformats.org/officeDocument/2006/relationships/image" Target="../media/image25.jpeg"/><Relationship Id="rId7" Type="http://schemas.openxmlformats.org/officeDocument/2006/relationships/image" Target="../media/image20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5.jpeg"/><Relationship Id="rId5" Type="http://schemas.openxmlformats.org/officeDocument/2006/relationships/image" Target="../media/image18.emf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png"/><Relationship Id="rId1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27584" y="2780928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</a:rPr>
              <a:t>STAN Tool, from a theory in the lab to an industry standard</a:t>
            </a:r>
            <a:r>
              <a:rPr lang="en-US" dirty="0" smtClean="0"/>
              <a:t> </a:t>
            </a:r>
            <a:endParaRPr lang="en-US" dirty="0"/>
          </a:p>
        </p:txBody>
      </p:sp>
      <p:pic>
        <p:nvPicPr>
          <p:cNvPr id="3" name="Picture 6" descr="https://www.ehu.eus/documents/2947353/2967241/blanco_grand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2448272" cy="1122837"/>
          </a:xfrm>
          <a:prstGeom prst="rect">
            <a:avLst/>
          </a:prstGeom>
          <a:noFill/>
        </p:spPr>
      </p:pic>
      <p:pic>
        <p:nvPicPr>
          <p:cNvPr id="4" name="Picture 8" descr="http://www.cmla.ens-cachan.fr/servlet/com.univ.collaboratif.utils.LectureFichiergw?CODE_FICHIER=1381839334865&amp;ID_FICHE=10444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188640"/>
            <a:ext cx="1206024" cy="1206024"/>
          </a:xfrm>
          <a:prstGeom prst="rect">
            <a:avLst/>
          </a:prstGeom>
          <a:noFill/>
        </p:spPr>
      </p:pic>
      <p:pic>
        <p:nvPicPr>
          <p:cNvPr id="5" name="Imag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9" y="404664"/>
            <a:ext cx="3672408" cy="682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4860032" y="5672281"/>
            <a:ext cx="37226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Juan-Mari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Collantes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, UPV/EHU</a:t>
            </a:r>
          </a:p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Stéphane 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Dellier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AMCAD Engineering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395536" y="5949280"/>
            <a:ext cx="1945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October 18</a:t>
            </a:r>
            <a:r>
              <a:rPr lang="en-US" baseline="30000" dirty="0" smtClean="0">
                <a:solidFill>
                  <a:schemeClr val="tx2">
                    <a:lumMod val="75000"/>
                  </a:schemeClr>
                </a:solidFill>
              </a:rPr>
              <a:t>th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, 2016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llipse 20"/>
          <p:cNvSpPr/>
          <p:nvPr/>
        </p:nvSpPr>
        <p:spPr>
          <a:xfrm>
            <a:off x="591454" y="3522964"/>
            <a:ext cx="4442026" cy="3312368"/>
          </a:xfrm>
          <a:prstGeom prst="ellipse">
            <a:avLst/>
          </a:prstGeom>
          <a:solidFill>
            <a:schemeClr val="accent4">
              <a:lumMod val="75000"/>
              <a:alpha val="34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10</a:t>
            </a:fld>
            <a:endParaRPr lang="es-ES"/>
          </a:p>
        </p:txBody>
      </p:sp>
      <p:sp>
        <p:nvSpPr>
          <p:cNvPr id="6" name="6 CuadroTexto"/>
          <p:cNvSpPr txBox="1"/>
          <p:nvPr/>
        </p:nvSpPr>
        <p:spPr>
          <a:xfrm>
            <a:off x="3491880" y="269940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AMCAD Engineering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12 CuadroTexto"/>
          <p:cNvSpPr txBox="1"/>
          <p:nvPr/>
        </p:nvSpPr>
        <p:spPr>
          <a:xfrm>
            <a:off x="219690" y="936270"/>
            <a:ext cx="88168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Founded by 3 PhDs from University of Limoges in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2004</a:t>
            </a: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Providing advanced solutions and tools in test and modeling to the RF &amp; microwave IC market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18 employees, majority of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PhDs</a:t>
            </a: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Well-known in our sector for innovation</a:t>
            </a:r>
          </a:p>
          <a:p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" name="Picture 44" descr="ScreenSho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3751" y="4724602"/>
            <a:ext cx="2387260" cy="1241994"/>
          </a:xfrm>
          <a:prstGeom prst="rect">
            <a:avLst/>
          </a:prstGeom>
          <a:noFill/>
        </p:spPr>
      </p:pic>
      <p:grpSp>
        <p:nvGrpSpPr>
          <p:cNvPr id="3" name="Groupe 17"/>
          <p:cNvGrpSpPr/>
          <p:nvPr/>
        </p:nvGrpSpPr>
        <p:grpSpPr>
          <a:xfrm>
            <a:off x="1210094" y="3931793"/>
            <a:ext cx="3291927" cy="2792093"/>
            <a:chOff x="1210094" y="3688176"/>
            <a:chExt cx="3291927" cy="2792093"/>
          </a:xfrm>
        </p:grpSpPr>
        <p:pic>
          <p:nvPicPr>
            <p:cNvPr id="15" name="Image 1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35696" y="4869160"/>
              <a:ext cx="2531754" cy="1079858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  <p:pic>
          <p:nvPicPr>
            <p:cNvPr id="10" name="Image 9"/>
            <p:cNvPicPr/>
            <p:nvPr/>
          </p:nvPicPr>
          <p:blipFill>
            <a:blip r:embed="rId5" cstate="print"/>
            <a:srcRect l="41441" t="41770" r="49697" b="43495"/>
            <a:stretch>
              <a:fillRect/>
            </a:stretch>
          </p:blipFill>
          <p:spPr bwMode="auto">
            <a:xfrm>
              <a:off x="3491880" y="5858517"/>
              <a:ext cx="804642" cy="562347"/>
            </a:xfrm>
            <a:prstGeom prst="roundRect">
              <a:avLst>
                <a:gd name="adj" fmla="val 8594"/>
              </a:avLst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35530" y="3960564"/>
              <a:ext cx="1266491" cy="1055409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 l="37058" t="6831" b="4363"/>
            <a:stretch>
              <a:fillRect/>
            </a:stretch>
          </p:blipFill>
          <p:spPr bwMode="auto">
            <a:xfrm>
              <a:off x="1292366" y="5476266"/>
              <a:ext cx="1317562" cy="100400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210094" y="3688176"/>
              <a:ext cx="2212794" cy="124735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</p:grpSp>
      <p:pic>
        <p:nvPicPr>
          <p:cNvPr id="8" name="Picture 19" descr="fotolia_491323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9690" y="3030499"/>
            <a:ext cx="1731457" cy="12241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Picture 13" descr="Resultado de imagen de wireless communication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98661" y="2261267"/>
            <a:ext cx="1881505" cy="2325540"/>
          </a:xfrm>
          <a:prstGeom prst="rect">
            <a:avLst/>
          </a:prstGeom>
          <a:noFill/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039" y="3963978"/>
            <a:ext cx="1508163" cy="1932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Flèche courbée vers le haut 18"/>
          <p:cNvSpPr/>
          <p:nvPr/>
        </p:nvSpPr>
        <p:spPr>
          <a:xfrm>
            <a:off x="833542" y="4412998"/>
            <a:ext cx="7554882" cy="197030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098661" y="67340"/>
            <a:ext cx="1945786" cy="1099792"/>
          </a:xfrm>
          <a:prstGeom prst="rect">
            <a:avLst/>
          </a:prstGeom>
        </p:spPr>
      </p:pic>
      <p:sp>
        <p:nvSpPr>
          <p:cNvPr id="20" name="23 Rectángulo"/>
          <p:cNvSpPr/>
          <p:nvPr/>
        </p:nvSpPr>
        <p:spPr>
          <a:xfrm>
            <a:off x="539552" y="6379131"/>
            <a:ext cx="4315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3 – The participation of AMCAD Engineering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wepcomej\Dropbox\P10106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77781" y="3808435"/>
            <a:ext cx="3702422" cy="2777318"/>
          </a:xfrm>
          <a:prstGeom prst="rect">
            <a:avLst/>
          </a:prstGeom>
          <a:noFill/>
        </p:spPr>
      </p:pic>
      <p:grpSp>
        <p:nvGrpSpPr>
          <p:cNvPr id="2" name="Groupe 4"/>
          <p:cNvGrpSpPr/>
          <p:nvPr/>
        </p:nvGrpSpPr>
        <p:grpSpPr>
          <a:xfrm>
            <a:off x="3779912" y="294966"/>
            <a:ext cx="5144398" cy="3262316"/>
            <a:chOff x="219690" y="1762728"/>
            <a:chExt cx="8816805" cy="5072604"/>
          </a:xfrm>
        </p:grpSpPr>
        <p:sp>
          <p:nvSpPr>
            <p:cNvPr id="8" name="Ellipse 7"/>
            <p:cNvSpPr/>
            <p:nvPr/>
          </p:nvSpPr>
          <p:spPr>
            <a:xfrm>
              <a:off x="591454" y="3522964"/>
              <a:ext cx="4442026" cy="3312368"/>
            </a:xfrm>
            <a:prstGeom prst="ellipse">
              <a:avLst/>
            </a:prstGeom>
            <a:solidFill>
              <a:schemeClr val="accent4">
                <a:lumMod val="75000"/>
                <a:alpha val="34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Picture 44" descr="ScreenShot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73751" y="4724602"/>
              <a:ext cx="2387260" cy="1241994"/>
            </a:xfrm>
            <a:prstGeom prst="rect">
              <a:avLst/>
            </a:prstGeom>
            <a:noFill/>
          </p:spPr>
        </p:pic>
        <p:grpSp>
          <p:nvGrpSpPr>
            <p:cNvPr id="3" name="Groupe 9"/>
            <p:cNvGrpSpPr/>
            <p:nvPr/>
          </p:nvGrpSpPr>
          <p:grpSpPr>
            <a:xfrm>
              <a:off x="1210094" y="3931793"/>
              <a:ext cx="3291927" cy="2792093"/>
              <a:chOff x="1210094" y="3688176"/>
              <a:chExt cx="3291927" cy="2792093"/>
            </a:xfrm>
          </p:grpSpPr>
          <p:pic>
            <p:nvPicPr>
              <p:cNvPr id="11" name="Image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835696" y="4869160"/>
                <a:ext cx="2531754" cy="107985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pic>
          <p:pic>
            <p:nvPicPr>
              <p:cNvPr id="12" name="Image 11"/>
              <p:cNvPicPr/>
              <p:nvPr/>
            </p:nvPicPr>
            <p:blipFill>
              <a:blip r:embed="rId6" cstate="print"/>
              <a:srcRect l="41441" t="41770" r="49697" b="43495"/>
              <a:stretch>
                <a:fillRect/>
              </a:stretch>
            </p:blipFill>
            <p:spPr bwMode="auto">
              <a:xfrm>
                <a:off x="3491880" y="5858517"/>
                <a:ext cx="804642" cy="562347"/>
              </a:xfrm>
              <a:prstGeom prst="roundRect">
                <a:avLst>
                  <a:gd name="adj" fmla="val 8594"/>
                </a:avLst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pic>
          <p:pic>
            <p:nvPicPr>
              <p:cNvPr id="13" name="Picture 3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3235530" y="3960564"/>
                <a:ext cx="1266491" cy="1055409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pic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l="37058" t="6831" b="4363"/>
              <a:stretch>
                <a:fillRect/>
              </a:stretch>
            </p:blipFill>
            <p:spPr bwMode="auto">
              <a:xfrm>
                <a:off x="1292366" y="5476266"/>
                <a:ext cx="1317562" cy="1004003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pic>
          <p:pic>
            <p:nvPicPr>
              <p:cNvPr id="15" name="Picture 2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210094" y="3688176"/>
                <a:ext cx="2212794" cy="124735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pic>
        </p:grpSp>
        <p:pic>
          <p:nvPicPr>
            <p:cNvPr id="16" name="Picture 19" descr="fotolia_4913236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19690" y="3030499"/>
              <a:ext cx="1731457" cy="122413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7" name="Picture 13" descr="Resultado de imagen de wireless communication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154990" y="1762728"/>
              <a:ext cx="1881505" cy="2325540"/>
            </a:xfrm>
            <a:prstGeom prst="rect">
              <a:avLst/>
            </a:prstGeom>
            <a:noFill/>
          </p:spPr>
        </p:pic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2742" y="3420826"/>
              <a:ext cx="1508163" cy="1932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Flèche courbée vers le haut 18"/>
            <p:cNvSpPr/>
            <p:nvPr/>
          </p:nvSpPr>
          <p:spPr>
            <a:xfrm>
              <a:off x="833542" y="4412998"/>
              <a:ext cx="7554882" cy="1970309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21" name="6 CuadroTexto"/>
          <p:cNvSpPr txBox="1"/>
          <p:nvPr/>
        </p:nvSpPr>
        <p:spPr>
          <a:xfrm>
            <a:off x="3491880" y="269940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AMCAD and STAN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2" name="12 CuadroTexto"/>
          <p:cNvSpPr txBox="1"/>
          <p:nvPr/>
        </p:nvSpPr>
        <p:spPr>
          <a:xfrm>
            <a:off x="186410" y="388576"/>
            <a:ext cx="3646257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Very good fit with our product portfolio and mission</a:t>
            </a:r>
          </a:p>
          <a:p>
            <a:endParaRPr lang="en-US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Strengths:</a:t>
            </a:r>
          </a:p>
          <a:p>
            <a:pPr marL="342900" indent="-342900">
              <a:buFontTx/>
              <a:buChar char="-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Innovative method with unique added value</a:t>
            </a: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- Patent with CNES behind</a:t>
            </a:r>
          </a:p>
          <a:p>
            <a:endParaRPr lang="en-US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What we did:</a:t>
            </a:r>
          </a:p>
          <a:p>
            <a:pPr marL="342900" indent="-342900">
              <a:buFontTx/>
              <a:buChar char="-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integration in our software platform</a:t>
            </a:r>
          </a:p>
          <a:p>
            <a:pPr marL="342900" indent="-342900">
              <a:buFontTx/>
              <a:buChar char="-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marketing</a:t>
            </a:r>
          </a:p>
          <a:p>
            <a:pPr marL="342900" indent="-342900">
              <a:buFontTx/>
              <a:buChar char="-"/>
            </a:pP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education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and customer support</a:t>
            </a:r>
          </a:p>
          <a:p>
            <a:pPr marL="342900" indent="-342900">
              <a:buFontTx/>
              <a:buChar char="-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worldwide sales</a:t>
            </a:r>
          </a:p>
          <a:p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3" name="Picture 2" descr="http://www.maurymw.com/images/mw-rf/STAN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478" y="1129116"/>
            <a:ext cx="1530896" cy="1006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2 CuadroTexto"/>
          <p:cNvSpPr txBox="1"/>
          <p:nvPr/>
        </p:nvSpPr>
        <p:spPr>
          <a:xfrm>
            <a:off x="5875192" y="802644"/>
            <a:ext cx="1089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STAN tool</a:t>
            </a:r>
            <a:endParaRPr lang="en-US" dirty="0"/>
          </a:p>
        </p:txBody>
      </p:sp>
      <p:pic>
        <p:nvPicPr>
          <p:cNvPr id="25" name="Image 6" descr="STAN.jp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03768" y="4429389"/>
            <a:ext cx="762551" cy="180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23 Rectángulo"/>
          <p:cNvSpPr/>
          <p:nvPr/>
        </p:nvSpPr>
        <p:spPr>
          <a:xfrm>
            <a:off x="539552" y="6379131"/>
            <a:ext cx="4315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3 – The participation of AMCAD Engineering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12</a:t>
            </a:fld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3267201" y="255131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The story continues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12 CuadroTexto"/>
          <p:cNvSpPr txBox="1"/>
          <p:nvPr/>
        </p:nvSpPr>
        <p:spPr>
          <a:xfrm>
            <a:off x="302042" y="764704"/>
            <a:ext cx="83847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What’s next?</a:t>
            </a: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AMCAD team strengthening</a:t>
            </a: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Build-up of more educational stuff with UPV/EHU</a:t>
            </a: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Partnership with Key players (National Instrument, </a:t>
            </a:r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Keysight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12" name="11 Grupo"/>
          <p:cNvGrpSpPr/>
          <p:nvPr/>
        </p:nvGrpSpPr>
        <p:grpSpPr>
          <a:xfrm>
            <a:off x="467544" y="3140968"/>
            <a:ext cx="8460432" cy="3373148"/>
            <a:chOff x="683568" y="3348327"/>
            <a:chExt cx="8460432" cy="3373148"/>
          </a:xfrm>
        </p:grpSpPr>
        <p:pic>
          <p:nvPicPr>
            <p:cNvPr id="29" name="Image 2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57488" y="3348327"/>
              <a:ext cx="2086512" cy="1387903"/>
            </a:xfrm>
            <a:prstGeom prst="rect">
              <a:avLst/>
            </a:prstGeom>
          </p:spPr>
        </p:pic>
        <p:pic>
          <p:nvPicPr>
            <p:cNvPr id="25" name="Image 6" descr="STAN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3568" y="3379752"/>
              <a:ext cx="1224136" cy="29009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09592" y="4121381"/>
              <a:ext cx="1946407" cy="1323843"/>
            </a:xfrm>
            <a:prstGeom prst="rect">
              <a:avLst/>
            </a:prstGeom>
          </p:spPr>
        </p:pic>
        <p:pic>
          <p:nvPicPr>
            <p:cNvPr id="27" name="Image 2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14498" y="4985224"/>
              <a:ext cx="2217742" cy="1483871"/>
            </a:xfrm>
            <a:prstGeom prst="rect">
              <a:avLst/>
            </a:prstGeom>
          </p:spPr>
        </p:pic>
        <p:pic>
          <p:nvPicPr>
            <p:cNvPr id="26" name="Image 2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75100" y="4936244"/>
              <a:ext cx="2383375" cy="1785231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302042" y="2492896"/>
            <a:ext cx="7726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With the objective to make STAN an industry standard !</a:t>
            </a:r>
          </a:p>
        </p:txBody>
      </p:sp>
      <p:sp>
        <p:nvSpPr>
          <p:cNvPr id="11" name="23 Rectángulo"/>
          <p:cNvSpPr/>
          <p:nvPr/>
        </p:nvSpPr>
        <p:spPr>
          <a:xfrm>
            <a:off x="539552" y="6379131"/>
            <a:ext cx="4315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3 – The participation of AMCAD Engineering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13</a:t>
            </a:fld>
            <a:endParaRPr lang="es-ES"/>
          </a:p>
        </p:txBody>
      </p:sp>
      <p:sp>
        <p:nvSpPr>
          <p:cNvPr id="3" name="6 CuadroTexto"/>
          <p:cNvSpPr txBox="1"/>
          <p:nvPr/>
        </p:nvSpPr>
        <p:spPr>
          <a:xfrm>
            <a:off x="3267201" y="255131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The story continues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/>
          <a:srcRect t="67070" r="19094"/>
          <a:stretch/>
        </p:blipFill>
        <p:spPr>
          <a:xfrm>
            <a:off x="251520" y="2780928"/>
            <a:ext cx="7812360" cy="1996331"/>
          </a:xfrm>
          <a:prstGeom prst="rect">
            <a:avLst/>
          </a:prstGeom>
        </p:spPr>
      </p:pic>
      <p:cxnSp>
        <p:nvCxnSpPr>
          <p:cNvPr id="8" name="Connecteur droit avec flèche 7"/>
          <p:cNvCxnSpPr>
            <a:stCxn id="9" idx="0"/>
          </p:cNvCxnSpPr>
          <p:nvPr/>
        </p:nvCxnSpPr>
        <p:spPr>
          <a:xfrm flipV="1">
            <a:off x="1267036" y="4356137"/>
            <a:ext cx="188588" cy="72550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3 Rectángulo"/>
          <p:cNvSpPr/>
          <p:nvPr/>
        </p:nvSpPr>
        <p:spPr>
          <a:xfrm>
            <a:off x="584946" y="5081643"/>
            <a:ext cx="13641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Skyworks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Connecteur droit avec flèche 9"/>
          <p:cNvCxnSpPr>
            <a:stCxn id="13" idx="2"/>
          </p:cNvCxnSpPr>
          <p:nvPr/>
        </p:nvCxnSpPr>
        <p:spPr>
          <a:xfrm flipH="1">
            <a:off x="1455624" y="2537005"/>
            <a:ext cx="429522" cy="117105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3 Rectángulo"/>
          <p:cNvSpPr/>
          <p:nvPr/>
        </p:nvSpPr>
        <p:spPr>
          <a:xfrm>
            <a:off x="1203056" y="2075340"/>
            <a:ext cx="13641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Avago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6" name="Connecteur droit avec flèche 15"/>
          <p:cNvCxnSpPr>
            <a:stCxn id="13" idx="2"/>
          </p:cNvCxnSpPr>
          <p:nvPr/>
        </p:nvCxnSpPr>
        <p:spPr>
          <a:xfrm flipH="1">
            <a:off x="1815664" y="2537005"/>
            <a:ext cx="69482" cy="80062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>
            <a:stCxn id="9" idx="0"/>
          </p:cNvCxnSpPr>
          <p:nvPr/>
        </p:nvCxnSpPr>
        <p:spPr>
          <a:xfrm flipV="1">
            <a:off x="1267036" y="3923600"/>
            <a:ext cx="826105" cy="115804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3 Rectángulo"/>
          <p:cNvSpPr/>
          <p:nvPr/>
        </p:nvSpPr>
        <p:spPr>
          <a:xfrm>
            <a:off x="2168766" y="5064651"/>
            <a:ext cx="9985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Qorvo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31" name="Connecteur droit avec flèche 30"/>
          <p:cNvCxnSpPr>
            <a:stCxn id="30" idx="0"/>
          </p:cNvCxnSpPr>
          <p:nvPr/>
        </p:nvCxnSpPr>
        <p:spPr>
          <a:xfrm flipH="1" flipV="1">
            <a:off x="2103699" y="4288805"/>
            <a:ext cx="564352" cy="77584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12 CuadroTexto"/>
          <p:cNvSpPr txBox="1"/>
          <p:nvPr/>
        </p:nvSpPr>
        <p:spPr>
          <a:xfrm>
            <a:off x="302042" y="894031"/>
            <a:ext cx="838475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tx2">
                    <a:lumMod val="75000"/>
                  </a:schemeClr>
                </a:solidFill>
              </a:rPr>
              <a:t>Iphone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6 Teardown – RF parts</a:t>
            </a:r>
          </a:p>
          <a:p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5 power amplifier modules provided by 3 companies</a:t>
            </a:r>
          </a:p>
        </p:txBody>
      </p:sp>
      <p:sp>
        <p:nvSpPr>
          <p:cNvPr id="40" name="12 CuadroTexto"/>
          <p:cNvSpPr txBox="1"/>
          <p:nvPr/>
        </p:nvSpPr>
        <p:spPr>
          <a:xfrm>
            <a:off x="323528" y="5877272"/>
            <a:ext cx="8384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All 3 are either using STAN or under evaluation </a:t>
            </a:r>
          </a:p>
        </p:txBody>
      </p:sp>
      <p:pic>
        <p:nvPicPr>
          <p:cNvPr id="42" name="Image 41"/>
          <p:cNvPicPr>
            <a:picLocks noChangeAspect="1"/>
          </p:cNvPicPr>
          <p:nvPr/>
        </p:nvPicPr>
        <p:blipFill rotWithShape="1">
          <a:blip r:embed="rId4" cstate="print"/>
          <a:srcRect l="18075" t="5731" r="16798" b="7433"/>
          <a:stretch/>
        </p:blipFill>
        <p:spPr>
          <a:xfrm>
            <a:off x="4720825" y="2075340"/>
            <a:ext cx="3941445" cy="3941445"/>
          </a:xfrm>
          <a:prstGeom prst="rect">
            <a:avLst/>
          </a:prstGeom>
        </p:spPr>
      </p:pic>
      <p:sp>
        <p:nvSpPr>
          <p:cNvPr id="17" name="23 Rectángulo"/>
          <p:cNvSpPr/>
          <p:nvPr/>
        </p:nvSpPr>
        <p:spPr>
          <a:xfrm>
            <a:off x="539552" y="6379131"/>
            <a:ext cx="4315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3 – The participation of AMCAD Engineering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0188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14</a:t>
            </a:fld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539552" y="6302871"/>
            <a:ext cx="2648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4 - The current status-quo</a:t>
            </a:r>
            <a:endParaRPr lang="en-US" dirty="0"/>
          </a:p>
        </p:txBody>
      </p:sp>
      <p:sp>
        <p:nvSpPr>
          <p:cNvPr id="10" name="9 Rectángulo"/>
          <p:cNvSpPr/>
          <p:nvPr/>
        </p:nvSpPr>
        <p:spPr>
          <a:xfrm>
            <a:off x="1125305" y="260648"/>
            <a:ext cx="68933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Framework agreement between the three institutions 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2519742" y="1112234"/>
            <a:ext cx="4031492" cy="4972474"/>
            <a:chOff x="1863600" y="1112234"/>
            <a:chExt cx="4031492" cy="4972474"/>
          </a:xfrm>
        </p:grpSpPr>
        <p:pic>
          <p:nvPicPr>
            <p:cNvPr id="8" name="Picture 8" descr="http://www.cmla.ens-cachan.fr/servlet/com.univ.collaboratif.utils.LectureFichiergw?CODE_FICHIER=1381839334865&amp;ID_FICHE=10444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89068" y="1145102"/>
              <a:ext cx="1206024" cy="1206024"/>
            </a:xfrm>
            <a:prstGeom prst="rect">
              <a:avLst/>
            </a:prstGeom>
            <a:noFill/>
          </p:spPr>
        </p:pic>
        <p:pic>
          <p:nvPicPr>
            <p:cNvPr id="9" name="Imag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3600" y="3140968"/>
              <a:ext cx="3843257" cy="714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69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39664" y="4653136"/>
              <a:ext cx="3000028" cy="14315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" name="14 Flecha abajo"/>
            <p:cNvSpPr/>
            <p:nvPr/>
          </p:nvSpPr>
          <p:spPr>
            <a:xfrm>
              <a:off x="3702903" y="4115908"/>
              <a:ext cx="216024" cy="360040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863600" y="1112234"/>
              <a:ext cx="1152128" cy="955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3" name="22 Grupo"/>
            <p:cNvGrpSpPr/>
            <p:nvPr/>
          </p:nvGrpSpPr>
          <p:grpSpPr>
            <a:xfrm>
              <a:off x="3215473" y="1811066"/>
              <a:ext cx="1135502" cy="1080120"/>
              <a:chOff x="3563888" y="1988840"/>
              <a:chExt cx="1135502" cy="1080120"/>
            </a:xfrm>
          </p:grpSpPr>
          <p:sp>
            <p:nvSpPr>
              <p:cNvPr id="20" name="19 Arco"/>
              <p:cNvSpPr/>
              <p:nvPr/>
            </p:nvSpPr>
            <p:spPr>
              <a:xfrm>
                <a:off x="3619270" y="1988840"/>
                <a:ext cx="1080120" cy="1008112"/>
              </a:xfrm>
              <a:prstGeom prst="arc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20 Arco"/>
              <p:cNvSpPr/>
              <p:nvPr/>
            </p:nvSpPr>
            <p:spPr>
              <a:xfrm>
                <a:off x="3619270" y="2060848"/>
                <a:ext cx="1080120" cy="1008112"/>
              </a:xfrm>
              <a:prstGeom prst="arc">
                <a:avLst>
                  <a:gd name="adj1" fmla="val 697052"/>
                  <a:gd name="adj2" fmla="val 8056526"/>
                </a:avLst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21 Arco"/>
              <p:cNvSpPr/>
              <p:nvPr/>
            </p:nvSpPr>
            <p:spPr>
              <a:xfrm>
                <a:off x="3563888" y="2005466"/>
                <a:ext cx="1080120" cy="1008112"/>
              </a:xfrm>
              <a:prstGeom prst="arc">
                <a:avLst>
                  <a:gd name="adj1" fmla="val 9275439"/>
                  <a:gd name="adj2" fmla="val 15506723"/>
                </a:avLst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558641" y="404664"/>
            <a:ext cx="783219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Key point for the success:</a:t>
            </a:r>
          </a:p>
          <a:p>
            <a:endParaRPr lang="en-US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The personal relations (the Limoges connection!) 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</a:rPr>
              <a:t>Speaking French also helped… </a:t>
            </a:r>
          </a:p>
          <a:p>
            <a:endParaRPr lang="en-US" i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Motivated people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(moving the lines in their respective administration)</a:t>
            </a:r>
            <a:endParaRPr lang="en-US" sz="2400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558641" y="3284984"/>
            <a:ext cx="8045807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Main challenges: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endParaRPr lang="en-US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Getting bureaucracies from two Institutions – two countries  – to agree. </a:t>
            </a:r>
            <a:r>
              <a:rPr lang="en-US" i="1" dirty="0">
                <a:solidFill>
                  <a:schemeClr val="tx2">
                    <a:lumMod val="75000"/>
                  </a:schemeClr>
                </a:solidFill>
              </a:rPr>
              <a:t>Some of the technical people involved (as </a:t>
            </a:r>
            <a:r>
              <a:rPr lang="en-US" i="1" dirty="0" err="1">
                <a:solidFill>
                  <a:schemeClr val="tx2">
                    <a:lumMod val="75000"/>
                  </a:schemeClr>
                </a:solidFill>
              </a:rPr>
              <a:t>Geoffroy</a:t>
            </a:r>
            <a:r>
              <a:rPr lang="en-US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2">
                    <a:lumMod val="75000"/>
                  </a:schemeClr>
                </a:solidFill>
              </a:rPr>
              <a:t>Soubercaze</a:t>
            </a:r>
            <a:r>
              <a:rPr lang="en-US" i="1" dirty="0">
                <a:solidFill>
                  <a:schemeClr val="tx2">
                    <a:lumMod val="75000"/>
                  </a:schemeClr>
                </a:solidFill>
              </a:rPr>
              <a:t>-Pun from CNES) made a huge effort to put all this in place and we are grateful to them </a:t>
            </a:r>
          </a:p>
          <a:p>
            <a:endParaRPr lang="en-US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Customer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education on new method</a:t>
            </a:r>
          </a:p>
          <a:p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15</a:t>
            </a:fld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539552" y="6315397"/>
            <a:ext cx="3845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5 - Key elements and major difficulties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491984" y="188639"/>
            <a:ext cx="18720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>
                <a:solidFill>
                  <a:schemeClr val="tx2">
                    <a:lumMod val="75000"/>
                  </a:schemeClr>
                </a:solidFill>
              </a:rPr>
              <a:t>OUTLINE</a:t>
            </a:r>
            <a:endParaRPr lang="es-ES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39552" y="1268760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1 - Context of the work</a:t>
            </a:r>
          </a:p>
          <a:p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2 - The beginning</a:t>
            </a:r>
          </a:p>
          <a:p>
            <a:endParaRPr lang="en-US" sz="32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3 - The participation of AMCAD Engineering</a:t>
            </a:r>
          </a:p>
          <a:p>
            <a:endParaRPr lang="en-US" sz="32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4 - The current status-quo</a:t>
            </a:r>
          </a:p>
          <a:p>
            <a:endParaRPr lang="en-US" sz="32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5 - Key elements and major difficulties</a:t>
            </a:r>
            <a:endParaRPr 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11" name="10 CuadroTexto"/>
          <p:cNvSpPr txBox="1"/>
          <p:nvPr/>
        </p:nvSpPr>
        <p:spPr>
          <a:xfrm>
            <a:off x="1115616" y="301275"/>
            <a:ext cx="7080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Microwave amplifiers for wireless, satellite and radar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7" name="16 Imagen" descr="satelit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232755"/>
            <a:ext cx="2592288" cy="1656184"/>
          </a:xfrm>
          <a:prstGeom prst="rect">
            <a:avLst/>
          </a:prstGeom>
          <a:noFill/>
        </p:spPr>
      </p:pic>
      <p:sp>
        <p:nvSpPr>
          <p:cNvPr id="19" name="18 Flecha derecha"/>
          <p:cNvSpPr/>
          <p:nvPr/>
        </p:nvSpPr>
        <p:spPr>
          <a:xfrm rot="19460269">
            <a:off x="4332791" y="2765522"/>
            <a:ext cx="1014644" cy="246835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7" name="Picture 13" descr="Resultado de imagen de wireless communicati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29474" y="3035109"/>
            <a:ext cx="2570917" cy="3177653"/>
          </a:xfrm>
          <a:prstGeom prst="rect">
            <a:avLst/>
          </a:prstGeom>
          <a:noFill/>
        </p:spPr>
      </p:pic>
      <p:sp>
        <p:nvSpPr>
          <p:cNvPr id="21" name="20 Flecha derecha"/>
          <p:cNvSpPr/>
          <p:nvPr/>
        </p:nvSpPr>
        <p:spPr>
          <a:xfrm rot="2033940">
            <a:off x="4338576" y="4123019"/>
            <a:ext cx="1014644" cy="246835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321945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983588" y="5825133"/>
            <a:ext cx="32271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Chip </a:t>
            </a:r>
            <a:r>
              <a:rPr lang="es-ES" dirty="0" err="1" smtClean="0">
                <a:solidFill>
                  <a:schemeClr val="tx2">
                    <a:lumMod val="75000"/>
                  </a:schemeClr>
                </a:solidFill>
              </a:rPr>
              <a:t>dimensions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3.45 x 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4.39 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mm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4" name="3 Grupo"/>
          <p:cNvGrpSpPr/>
          <p:nvPr/>
        </p:nvGrpSpPr>
        <p:grpSpPr>
          <a:xfrm>
            <a:off x="992233" y="1175027"/>
            <a:ext cx="3291735" cy="597789"/>
            <a:chOff x="734679" y="1103019"/>
            <a:chExt cx="3291735" cy="597789"/>
          </a:xfrm>
        </p:grpSpPr>
        <p:sp>
          <p:nvSpPr>
            <p:cNvPr id="3" name="2 Rectángulo"/>
            <p:cNvSpPr/>
            <p:nvPr/>
          </p:nvSpPr>
          <p:spPr>
            <a:xfrm>
              <a:off x="734679" y="1331476"/>
              <a:ext cx="32917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tx2">
                      <a:lumMod val="75000"/>
                    </a:schemeClr>
                  </a:solidFill>
                </a:rPr>
                <a:t>2W Q Band High Power Amplifier</a:t>
              </a:r>
            </a:p>
          </p:txBody>
        </p:sp>
        <p:sp>
          <p:nvSpPr>
            <p:cNvPr id="7" name="6 Rectángulo"/>
            <p:cNvSpPr/>
            <p:nvPr/>
          </p:nvSpPr>
          <p:spPr>
            <a:xfrm>
              <a:off x="1403648" y="1103019"/>
              <a:ext cx="167360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tx2">
                      <a:lumMod val="75000"/>
                    </a:schemeClr>
                  </a:solidFill>
                </a:rPr>
                <a:t>TGA4046 </a:t>
              </a:r>
              <a:r>
                <a:rPr lang="en-US" dirty="0" err="1">
                  <a:solidFill>
                    <a:schemeClr val="tx2">
                      <a:lumMod val="75000"/>
                    </a:schemeClr>
                  </a:solidFill>
                </a:rPr>
                <a:t>Qorvo</a:t>
              </a:r>
              <a:endParaRPr lang="en-US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8" name="7 Rectángulo"/>
          <p:cNvSpPr/>
          <p:nvPr/>
        </p:nvSpPr>
        <p:spPr>
          <a:xfrm>
            <a:off x="539552" y="6379131"/>
            <a:ext cx="23408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1 - Context of the 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4</a:t>
            </a:fld>
            <a:endParaRPr lang="es-ES"/>
          </a:p>
        </p:txBody>
      </p:sp>
      <p:grpSp>
        <p:nvGrpSpPr>
          <p:cNvPr id="14" name="13 Grupo"/>
          <p:cNvGrpSpPr/>
          <p:nvPr/>
        </p:nvGrpSpPr>
        <p:grpSpPr>
          <a:xfrm>
            <a:off x="5220072" y="914219"/>
            <a:ext cx="3203367" cy="2304256"/>
            <a:chOff x="827584" y="4077072"/>
            <a:chExt cx="3341621" cy="2376264"/>
          </a:xfrm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</a:effectLst>
        </p:grpSpPr>
        <p:pic>
          <p:nvPicPr>
            <p:cNvPr id="1028" name="Picture 4" descr="http://www.tek.com/sites/tek.com/files/u811871/Picture4%20July%202014%20Alan.png"/>
            <p:cNvPicPr>
              <a:picLocks noChangeAspect="1" noChangeArrowheads="1"/>
            </p:cNvPicPr>
            <p:nvPr/>
          </p:nvPicPr>
          <p:blipFill>
            <a:blip r:embed="rId3" cstate="print"/>
            <a:srcRect l="61977" t="12806" r="1203" b="4895"/>
            <a:stretch>
              <a:fillRect/>
            </a:stretch>
          </p:blipFill>
          <p:spPr bwMode="auto">
            <a:xfrm>
              <a:off x="827584" y="4077072"/>
              <a:ext cx="3341621" cy="2376264"/>
            </a:xfrm>
            <a:prstGeom prst="rect">
              <a:avLst/>
            </a:prstGeom>
            <a:noFill/>
          </p:spPr>
        </p:pic>
        <p:sp>
          <p:nvSpPr>
            <p:cNvPr id="12" name="11 CuadroTexto"/>
            <p:cNvSpPr txBox="1"/>
            <p:nvPr/>
          </p:nvSpPr>
          <p:spPr>
            <a:xfrm>
              <a:off x="1115616" y="4149080"/>
              <a:ext cx="8490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FF00"/>
                  </a:solidFill>
                </a:rPr>
                <a:t>Stable</a:t>
              </a:r>
              <a:endParaRPr lang="en-US" sz="20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6" name="15 Grupo"/>
          <p:cNvGrpSpPr/>
          <p:nvPr/>
        </p:nvGrpSpPr>
        <p:grpSpPr>
          <a:xfrm>
            <a:off x="5195716" y="3429000"/>
            <a:ext cx="3252077" cy="2295128"/>
            <a:chOff x="4618663" y="4077072"/>
            <a:chExt cx="3384376" cy="2163978"/>
          </a:xfrm>
        </p:grpSpPr>
        <p:pic>
          <p:nvPicPr>
            <p:cNvPr id="1030" name="Picture 6" descr="http://www.tek.com/sites/tek.com/files/u811871/Picture6%20July%202014%20Alan.png"/>
            <p:cNvPicPr>
              <a:picLocks noChangeAspect="1" noChangeArrowheads="1"/>
            </p:cNvPicPr>
            <p:nvPr/>
          </p:nvPicPr>
          <p:blipFill>
            <a:blip r:embed="rId4" cstate="print"/>
            <a:srcRect l="13904" t="18306" r="1194" b="8764"/>
            <a:stretch>
              <a:fillRect/>
            </a:stretch>
          </p:blipFill>
          <p:spPr bwMode="auto">
            <a:xfrm>
              <a:off x="4618663" y="4077072"/>
              <a:ext cx="3384376" cy="2163978"/>
            </a:xfrm>
            <a:prstGeom prst="rect">
              <a:avLst/>
            </a:prstGeom>
            <a:noFill/>
          </p:spPr>
        </p:pic>
        <p:sp>
          <p:nvSpPr>
            <p:cNvPr id="13" name="12 CuadroTexto"/>
            <p:cNvSpPr txBox="1"/>
            <p:nvPr/>
          </p:nvSpPr>
          <p:spPr>
            <a:xfrm>
              <a:off x="4932040" y="4149080"/>
              <a:ext cx="29604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FF00"/>
                  </a:solidFill>
                </a:rPr>
                <a:t>Unstable </a:t>
              </a:r>
              <a:r>
                <a:rPr lang="en-US" sz="2000" dirty="0" smtClean="0">
                  <a:solidFill>
                    <a:srgbClr val="FFFF00"/>
                  </a:solidFill>
                </a:rPr>
                <a:t>(malfunctioning)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</p:grpSp>
      <p:sp>
        <p:nvSpPr>
          <p:cNvPr id="19" name="18 Flecha derecha"/>
          <p:cNvSpPr/>
          <p:nvPr/>
        </p:nvSpPr>
        <p:spPr>
          <a:xfrm rot="19460269">
            <a:off x="4038526" y="2117450"/>
            <a:ext cx="1014644" cy="246835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19 Flecha derecha"/>
          <p:cNvSpPr/>
          <p:nvPr/>
        </p:nvSpPr>
        <p:spPr>
          <a:xfrm rot="2033940">
            <a:off x="4050545" y="3402939"/>
            <a:ext cx="1014644" cy="246835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198" y="914219"/>
            <a:ext cx="2938820" cy="37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683568" y="5306591"/>
            <a:ext cx="38287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New iteration required: $100K-150K and 3-6 months</a:t>
            </a:r>
            <a:endParaRPr lang="en-US" dirty="0"/>
          </a:p>
        </p:txBody>
      </p:sp>
      <p:sp>
        <p:nvSpPr>
          <p:cNvPr id="4" name="3 Flecha doblada"/>
          <p:cNvSpPr/>
          <p:nvPr/>
        </p:nvSpPr>
        <p:spPr>
          <a:xfrm rot="16200000">
            <a:off x="3351856" y="3699753"/>
            <a:ext cx="496073" cy="2664296"/>
          </a:xfrm>
          <a:prstGeom prst="ben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23 Rectángulo"/>
          <p:cNvSpPr/>
          <p:nvPr/>
        </p:nvSpPr>
        <p:spPr>
          <a:xfrm>
            <a:off x="539552" y="6379131"/>
            <a:ext cx="23408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1 - Context of the work</a:t>
            </a:r>
          </a:p>
        </p:txBody>
      </p:sp>
      <p:sp>
        <p:nvSpPr>
          <p:cNvPr id="25" name="24 CuadroTexto"/>
          <p:cNvSpPr txBox="1"/>
          <p:nvPr/>
        </p:nvSpPr>
        <p:spPr>
          <a:xfrm>
            <a:off x="2699792" y="301274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Danger: Amplifier instability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5</a:t>
            </a:fld>
            <a:endParaRPr lang="es-ES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0811" y="1412776"/>
            <a:ext cx="6120680" cy="424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7 CuadroTexto"/>
          <p:cNvSpPr txBox="1"/>
          <p:nvPr/>
        </p:nvSpPr>
        <p:spPr>
          <a:xfrm>
            <a:off x="323528" y="10887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In 2001 we published a theory on how to detect oscillations in microwave amplifiers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539552" y="6309320"/>
            <a:ext cx="1806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2 - The beginning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12" name="11 CuadroTexto"/>
          <p:cNvSpPr txBox="1"/>
          <p:nvPr/>
        </p:nvSpPr>
        <p:spPr>
          <a:xfrm>
            <a:off x="754776" y="18241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In 2002 we start a cooperation with CNES that provided funds and technical expertise 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54776" y="1507198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We end up with an “in-home” made tool called STAN (2006)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 rotWithShape="1">
          <a:blip r:embed="rId3" cstate="print"/>
          <a:srcRect r="10132"/>
          <a:stretch/>
        </p:blipFill>
        <p:spPr bwMode="auto">
          <a:xfrm>
            <a:off x="5148063" y="3908602"/>
            <a:ext cx="3235590" cy="1998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16 CuadroTexto"/>
          <p:cNvSpPr txBox="1"/>
          <p:nvPr/>
        </p:nvSpPr>
        <p:spPr>
          <a:xfrm>
            <a:off x="754776" y="2852936"/>
            <a:ext cx="357594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Electronic companies interested in STAN: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Motorola,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Freescale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Thales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</a:rPr>
              <a:t>Alenia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 Space,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Raytheon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Hittite Microwave,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etc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endParaRPr lang="en-US" dirty="0"/>
          </a:p>
        </p:txBody>
      </p:sp>
      <p:sp>
        <p:nvSpPr>
          <p:cNvPr id="23" name="22 Rectángulo"/>
          <p:cNvSpPr/>
          <p:nvPr/>
        </p:nvSpPr>
        <p:spPr>
          <a:xfrm>
            <a:off x="539552" y="6309320"/>
            <a:ext cx="1806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2 - The beginning</a:t>
            </a:r>
            <a:endParaRPr lang="en-US" dirty="0"/>
          </a:p>
        </p:txBody>
      </p:sp>
      <p:grpSp>
        <p:nvGrpSpPr>
          <p:cNvPr id="2" name="1 Grupo"/>
          <p:cNvGrpSpPr/>
          <p:nvPr/>
        </p:nvGrpSpPr>
        <p:grpSpPr>
          <a:xfrm>
            <a:off x="5148063" y="1030929"/>
            <a:ext cx="3235589" cy="2395339"/>
            <a:chOff x="5148063" y="1030929"/>
            <a:chExt cx="3235589" cy="2395339"/>
          </a:xfrm>
        </p:grpSpPr>
        <p:pic>
          <p:nvPicPr>
            <p:cNvPr id="1536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48063" y="1030929"/>
              <a:ext cx="3235589" cy="2395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8" descr="http://www.cmla.ens-cachan.fr/servlet/com.univ.collaboratif.utils.LectureFichiergw?CODE_FICHIER=1381839334865&amp;ID_FICHE=10444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524328" y="1147158"/>
              <a:ext cx="720080" cy="72008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7</a:t>
            </a:fld>
            <a:endParaRPr lang="es-ES"/>
          </a:p>
        </p:txBody>
      </p:sp>
      <p:pic>
        <p:nvPicPr>
          <p:cNvPr id="13314" name="Picture 2" descr="Resultado de imagen de persona dudand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5796" y="1012226"/>
            <a:ext cx="3384376" cy="2538283"/>
          </a:xfrm>
          <a:prstGeom prst="rect">
            <a:avLst/>
          </a:prstGeom>
          <a:noFill/>
        </p:spPr>
      </p:pic>
      <p:pic>
        <p:nvPicPr>
          <p:cNvPr id="13316" name="Picture 4" descr="Resultado de imagen de camino bifurcació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5796" y="3810433"/>
            <a:ext cx="3384376" cy="2032226"/>
          </a:xfrm>
          <a:prstGeom prst="rect">
            <a:avLst/>
          </a:prstGeom>
          <a:noFill/>
        </p:spPr>
      </p:pic>
      <p:sp>
        <p:nvSpPr>
          <p:cNvPr id="13" name="12 CuadroTexto"/>
          <p:cNvSpPr txBox="1"/>
          <p:nvPr/>
        </p:nvSpPr>
        <p:spPr>
          <a:xfrm>
            <a:off x="755576" y="4509120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Deliver it as </a:t>
            </a: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free software?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156176" y="4533922"/>
            <a:ext cx="2448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Commercialize it ourselves? 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828926" y="150889"/>
            <a:ext cx="30106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How to proceed next ?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539552" y="6309320"/>
            <a:ext cx="1806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2 - The beginning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8</a:t>
            </a:fld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1949635" y="259048"/>
            <a:ext cx="5421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Strategy adopted eventually (2008 - 2011)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11560" y="1052736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1 – Sign of internal agreements between CNES and UPV/EHU to share (50%) all IP rights related to STAN  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11560" y="2360782"/>
            <a:ext cx="37716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2 – Patent the automatic algorithm (France 2008, then Europe and US) 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02728" y="5076171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4 – License the patent and STAN Tool to AMCAD Engineering, for commercialization (2011)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988840"/>
            <a:ext cx="438365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16 Rectángulo"/>
          <p:cNvSpPr/>
          <p:nvPr/>
        </p:nvSpPr>
        <p:spPr>
          <a:xfrm>
            <a:off x="539552" y="6309320"/>
            <a:ext cx="1806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2 - The beginning</a:t>
            </a:r>
            <a:endParaRPr lang="en-U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11560" y="4365103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3 – Register the name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790" y="4160424"/>
            <a:ext cx="2164854" cy="91223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1550-B1D0-4C5F-9D95-55755E6B9E32}" type="slidenum">
              <a:rPr lang="es-ES" smtClean="0"/>
              <a:pPr/>
              <a:t>9</a:t>
            </a:fld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3851412" y="188640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Benefits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539552" y="1065812"/>
            <a:ext cx="792088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AMCAD worked in the same field of microwave electronics</a:t>
            </a:r>
          </a:p>
          <a:p>
            <a:endParaRPr lang="en-US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AMCAD was already working with CNES in other projects</a:t>
            </a:r>
          </a:p>
          <a:p>
            <a:endParaRPr lang="en-US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AMCAD had already a very powerful software tool  (IVCAD) within which STAN can be integrated</a:t>
            </a:r>
          </a:p>
          <a:p>
            <a:endParaRPr lang="en-US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1267" name="Picture 3" descr="Resultado de imagen de XLIM Universite de limog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2651" y="3423980"/>
            <a:ext cx="3716882" cy="2787661"/>
          </a:xfrm>
          <a:prstGeom prst="rect">
            <a:avLst/>
          </a:prstGeom>
          <a:noFill/>
        </p:spPr>
      </p:pic>
      <p:sp>
        <p:nvSpPr>
          <p:cNvPr id="14" name="13 Rectángulo"/>
          <p:cNvSpPr/>
          <p:nvPr/>
        </p:nvSpPr>
        <p:spPr>
          <a:xfrm>
            <a:off x="539552" y="3448723"/>
            <a:ext cx="4107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AMCAD was a start-up from Limoges University (XLIM Lab)!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539552" y="6309320"/>
            <a:ext cx="1806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2 - The beginning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</TotalTime>
  <Words>508</Words>
  <Application>Microsoft Office PowerPoint</Application>
  <PresentationFormat>Presentación en pantalla (4:3)</PresentationFormat>
  <Paragraphs>131</Paragraphs>
  <Slides>15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JM</dc:creator>
  <cp:lastModifiedBy>bczetlem</cp:lastModifiedBy>
  <cp:revision>101</cp:revision>
  <dcterms:created xsi:type="dcterms:W3CDTF">2016-10-10T06:13:26Z</dcterms:created>
  <dcterms:modified xsi:type="dcterms:W3CDTF">2016-10-17T08:24:50Z</dcterms:modified>
</cp:coreProperties>
</file>