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 id="2147483756" r:id="rId2"/>
  </p:sldMasterIdLst>
  <p:notesMasterIdLst>
    <p:notesMasterId r:id="rId17"/>
  </p:notesMasterIdLst>
  <p:handoutMasterIdLst>
    <p:handoutMasterId r:id="rId18"/>
  </p:handoutMasterIdLst>
  <p:sldIdLst>
    <p:sldId id="256" r:id="rId3"/>
    <p:sldId id="285" r:id="rId4"/>
    <p:sldId id="265" r:id="rId5"/>
    <p:sldId id="266" r:id="rId6"/>
    <p:sldId id="286" r:id="rId7"/>
    <p:sldId id="282" r:id="rId8"/>
    <p:sldId id="288" r:id="rId9"/>
    <p:sldId id="267" r:id="rId10"/>
    <p:sldId id="269" r:id="rId11"/>
    <p:sldId id="268" r:id="rId12"/>
    <p:sldId id="277" r:id="rId13"/>
    <p:sldId id="283" r:id="rId14"/>
    <p:sldId id="262" r:id="rId15"/>
    <p:sldId id="273" r:id="rId16"/>
  </p:sldIdLst>
  <p:sldSz cx="9144000" cy="6858000" type="screen4x3"/>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da Beisyte" initials="MB" lastIdx="7" clrIdx="0">
    <p:extLst>
      <p:ext uri="{19B8F6BF-5375-455C-9EA6-DF929625EA0E}">
        <p15:presenceInfo xmlns:p15="http://schemas.microsoft.com/office/powerpoint/2012/main" xmlns="" userId="S-1-5-21-3393662192-170258064-783236712-213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2353A0"/>
    <a:srgbClr val="69BDE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91" autoAdjust="0"/>
    <p:restoredTop sz="94660"/>
  </p:normalViewPr>
  <p:slideViewPr>
    <p:cSldViewPr>
      <p:cViewPr>
        <p:scale>
          <a:sx n="60" d="100"/>
          <a:sy n="60" d="100"/>
        </p:scale>
        <p:origin x="-1962" y="-3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41E4DF6E-3B17-48DB-80B7-43DFB27A8D01}" type="datetimeFigureOut">
              <a:rPr lang="en-US" smtClean="0"/>
              <a:pPr/>
              <a:t>10/14/2016</a:t>
            </a:fld>
            <a:endParaRPr lang="en-US"/>
          </a:p>
        </p:txBody>
      </p:sp>
      <p:sp>
        <p:nvSpPr>
          <p:cNvPr id="4" name="Footer Placeholder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8754DDDD-B210-487E-98BC-B7BA9D4874BA}" type="slidenum">
              <a:rPr lang="en-US" smtClean="0"/>
              <a:pPr/>
              <a:t>‹Nº›</a:t>
            </a:fld>
            <a:endParaRPr lang="en-US"/>
          </a:p>
        </p:txBody>
      </p:sp>
    </p:spTree>
    <p:extLst>
      <p:ext uri="{BB962C8B-B14F-4D97-AF65-F5344CB8AC3E}">
        <p14:creationId xmlns:p14="http://schemas.microsoft.com/office/powerpoint/2010/main" xmlns="" val="1422706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3DCC4D66-0359-45C9-B76B-A91FDE78AD3B}" type="datetimeFigureOut">
              <a:rPr lang="en-US" smtClean="0"/>
              <a:pPr/>
              <a:t>10/14/2016</a:t>
            </a:fld>
            <a:endParaRPr lang="en-US"/>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084BB53-3B19-4FD9-994B-2A9900C44749}" type="slidenum">
              <a:rPr lang="en-US" smtClean="0"/>
              <a:pPr/>
              <a:t>‹Nº›</a:t>
            </a:fld>
            <a:endParaRPr lang="en-US"/>
          </a:p>
        </p:txBody>
      </p:sp>
    </p:spTree>
    <p:extLst>
      <p:ext uri="{BB962C8B-B14F-4D97-AF65-F5344CB8AC3E}">
        <p14:creationId xmlns:p14="http://schemas.microsoft.com/office/powerpoint/2010/main" xmlns="" val="1705063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3E9F5A-7E52-44B7-B03E-2CE5A0AE4EE8}"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848188112"/>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73E71-962A-417A-9F90-3B0796ABD80E}"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4153688184"/>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60092A-89C3-4969-A6A1-F3621419E536}"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714385340"/>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A81F6C-57AA-4076-88E2-E356EA12B9D8}"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848188112"/>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56E660-6F1E-437C-8888-3CC48029B202}"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274061648"/>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A20A2E-4A9E-4518-B289-56894A34E676}"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185228660"/>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C0EEDF-3946-4E66-BA10-074DC21EFF21}" type="datetime1">
              <a:rPr lang="sv-SE" smtClean="0"/>
              <a:pPr/>
              <a:t>2016-10-14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832719472"/>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D0E12F-E437-481B-9B8C-6ACCA1E37A3D}" type="datetime1">
              <a:rPr lang="sv-SE" smtClean="0"/>
              <a:pPr/>
              <a:t>2016-10-14</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3475637668"/>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5044D1-5081-4362-B24B-3734975F44A7}" type="datetime1">
              <a:rPr lang="sv-SE" smtClean="0"/>
              <a:pPr/>
              <a:t>2016-10-14</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3986013084"/>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D071FF-9607-4741-9B0C-21E52D230C46}" type="datetime1">
              <a:rPr lang="sv-SE" smtClean="0"/>
              <a:pPr/>
              <a:t>2016-10-14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1395207677"/>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88CFCC-8E2F-4092-AAE4-243D6F482E44}" type="datetime1">
              <a:rPr lang="sv-SE" smtClean="0"/>
              <a:pPr/>
              <a:t>2016-10-14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3634892369"/>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0BE17B-1A5D-40F2-B174-67BD46A1A544}"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274061648"/>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679AA0-CACC-4104-BB3D-E6F9C188D752}" type="datetime1">
              <a:rPr lang="sv-SE" smtClean="0"/>
              <a:pPr/>
              <a:t>2016-10-14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860111369"/>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C39EFB-4FF4-41B5-B484-35DD7B10341B}"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4153688184"/>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C83F5E-0834-4894-9F42-7985DF509CFB}"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714385340"/>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C1F9B9-2D8B-44DC-852A-9C2B8B3ED8CC}" type="datetime1">
              <a:rPr lang="sv-SE" smtClean="0"/>
              <a:pPr/>
              <a:t>2016-10-14</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185228660"/>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1C33AA-4D88-4F77-AC31-EBDA6482589F}" type="datetime1">
              <a:rPr lang="sv-SE" smtClean="0"/>
              <a:pPr/>
              <a:t>2016-10-14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832719472"/>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50EDB87-97B0-4912-8CE3-ECE9E50578B9}" type="datetime1">
              <a:rPr lang="sv-SE" smtClean="0"/>
              <a:pPr/>
              <a:t>2016-10-14</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3475637668"/>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01C145-AE1E-4C09-A964-B16297CE6D57}" type="datetime1">
              <a:rPr lang="sv-SE" smtClean="0"/>
              <a:pPr/>
              <a:t>2016-10-14</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3986013084"/>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0311F7-737E-473D-845F-5C45EC68A0DF}" type="datetime1">
              <a:rPr lang="sv-SE" smtClean="0"/>
              <a:pPr/>
              <a:t>2016-10-14</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1395207677"/>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64765B-4944-46EB-8DFD-AAFC0C61BFD0}" type="datetime1">
              <a:rPr lang="sv-SE" smtClean="0"/>
              <a:pPr/>
              <a:t>2016-10-14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3634892369"/>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82499B-FC42-49D3-9510-0ACF836014F1}" type="datetime1">
              <a:rPr lang="sv-SE" smtClean="0"/>
              <a:pPr/>
              <a:t>2016-10-14</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860111369"/>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B8806-4ECC-4C49-A433-751A87259FD2}" type="datetime1">
              <a:rPr lang="sv-SE" smtClean="0"/>
              <a:pPr/>
              <a:t>2016-10-14</a:t>
            </a:fld>
            <a:endParaRPr lang="sv-S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35222901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mc:Choice xmlns:p14="http://schemas.microsoft.com/office/powerpoint/2010/main" xmlns="" Requires="p14">
      <p:transition p14:dur="10"/>
    </mc:Choice>
    <mc:Fallback>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920B33-377D-4C50-82AF-D995D5A2E555}" type="datetime1">
              <a:rPr lang="sv-SE" smtClean="0"/>
              <a:pPr/>
              <a:t>2016-10-14</a:t>
            </a:fld>
            <a:endParaRPr lang="sv-S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F0B53-9592-4779-891F-997228E46E01}" type="slidenum">
              <a:rPr lang="sv-SE" smtClean="0"/>
              <a:pPr/>
              <a:t>‹Nº›</a:t>
            </a:fld>
            <a:endParaRPr lang="sv-SE"/>
          </a:p>
        </p:txBody>
      </p:sp>
    </p:spTree>
    <p:extLst>
      <p:ext uri="{BB962C8B-B14F-4D97-AF65-F5344CB8AC3E}">
        <p14:creationId xmlns:p14="http://schemas.microsoft.com/office/powerpoint/2010/main" xmlns="" val="235222901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mc:Choice xmlns:p14="http://schemas.microsoft.com/office/powerpoint/2010/main" xmlns="" Requires="p14">
      <p:transition p14:dur="10"/>
    </mc:Choice>
    <mc:Fallback>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nordicbalticnet.info/"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eija.kallstrom@arcada.fi" TargetMode="External"/><Relationship Id="rId2" Type="http://schemas.openxmlformats.org/officeDocument/2006/relationships/hyperlink" Target="http://www.nordicbalticnet.info/"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gif"/><Relationship Id="rId4" Type="http://schemas.openxmlformats.org/officeDocument/2006/relationships/hyperlink" Target="http://www.nordplusonline.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www.nordplusonline.org/" TargetMode="Externa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5.gif"/><Relationship Id="rId4" Type="http://schemas.openxmlformats.org/officeDocument/2006/relationships/hyperlink" Target="http://www.nordplusonline.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9" name="Rectangle 2"/>
          <p:cNvSpPr txBox="1">
            <a:spLocks noChangeArrowheads="1"/>
          </p:cNvSpPr>
          <p:nvPr/>
        </p:nvSpPr>
        <p:spPr>
          <a:xfrm>
            <a:off x="971600" y="1772816"/>
            <a:ext cx="7128793" cy="208823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altLang="en-US" sz="3600" b="1" i="1" dirty="0" smtClean="0">
                <a:ln w="12700">
                  <a:solidFill>
                    <a:schemeClr val="accent1"/>
                  </a:solidFill>
                  <a:prstDash val="solid"/>
                </a:ln>
                <a:solidFill>
                  <a:schemeClr val="accent6">
                    <a:lumMod val="75000"/>
                  </a:schemeClr>
                </a:solidFill>
                <a:effectLst>
                  <a:outerShdw dist="38100" dir="2640000" algn="bl" rotWithShape="0">
                    <a:schemeClr val="accent1"/>
                  </a:outerShdw>
                </a:effectLst>
                <a:latin typeface="Gill Sans MT" panose="020B0502020104020203" pitchFamily="34" charset="0"/>
                <a:ea typeface="Verdana" panose="020B0604030504040204" pitchFamily="34" charset="0"/>
                <a:cs typeface="Leelawadee" panose="020B0502040204020203" pitchFamily="34" charset="-34"/>
              </a:rPr>
              <a:t>Cross-border assignment (CBA) – a powerful tool for university-business cooperation</a:t>
            </a:r>
          </a:p>
          <a:p>
            <a:pPr algn="l"/>
            <a:endParaRPr lang="en-GB" altLang="en-US" sz="3200" b="1" i="1" dirty="0">
              <a:solidFill>
                <a:srgbClr val="2353A0"/>
              </a:solidFill>
              <a:latin typeface="Gill Sans MT" panose="020B0502020104020203" pitchFamily="34" charset="0"/>
              <a:ea typeface="Verdana" panose="020B0604030504040204" pitchFamily="34" charset="0"/>
              <a:cs typeface="Leelawadee" panose="020B0502040204020203" pitchFamily="34" charset="-34"/>
            </a:endParaRPr>
          </a:p>
          <a:p>
            <a:pPr algn="l"/>
            <a:endParaRPr lang="en-US" altLang="en-US" sz="3200" i="1" dirty="0" smtClean="0">
              <a:solidFill>
                <a:srgbClr val="2353A0"/>
              </a:solidFill>
              <a:latin typeface="Gill Sans MT" panose="020B0502020104020203" pitchFamily="34" charset="0"/>
              <a:ea typeface="Verdana" panose="020B0604030504040204" pitchFamily="34" charset="0"/>
              <a:cs typeface="Leelawadee" panose="020B0502040204020203" pitchFamily="34" charset="-34"/>
            </a:endParaRPr>
          </a:p>
        </p:txBody>
      </p:sp>
      <p:sp>
        <p:nvSpPr>
          <p:cNvPr id="3" name="TextBox 2"/>
          <p:cNvSpPr txBox="1"/>
          <p:nvPr/>
        </p:nvSpPr>
        <p:spPr>
          <a:xfrm>
            <a:off x="971601" y="4221088"/>
            <a:ext cx="6480720" cy="1200329"/>
          </a:xfrm>
          <a:prstGeom prst="rect">
            <a:avLst/>
          </a:prstGeom>
          <a:noFill/>
        </p:spPr>
        <p:txBody>
          <a:bodyPr wrap="square" rtlCol="0">
            <a:spAutoFit/>
          </a:bodyPr>
          <a:lstStyle/>
          <a:p>
            <a:r>
              <a:rPr lang="fi-FI" b="1" dirty="0" smtClean="0">
                <a:latin typeface="Gill Sans MT" panose="020B0502020104020203" pitchFamily="34" charset="0"/>
                <a:ea typeface="Verdana" panose="020B0604030504040204" pitchFamily="34" charset="0"/>
                <a:cs typeface="Leelawadee" panose="020B0502040204020203" pitchFamily="34" charset="-34"/>
              </a:rPr>
              <a:t>Eija Källström,  </a:t>
            </a:r>
            <a:r>
              <a:rPr lang="fi-FI" b="1" dirty="0" err="1" smtClean="0">
                <a:latin typeface="Gill Sans MT" panose="020B0502020104020203" pitchFamily="34" charset="0"/>
                <a:ea typeface="Verdana" panose="020B0604030504040204" pitchFamily="34" charset="0"/>
                <a:cs typeface="Leelawadee" panose="020B0502040204020203" pitchFamily="34" charset="-34"/>
              </a:rPr>
              <a:t>Arcada</a:t>
            </a:r>
            <a:r>
              <a:rPr lang="fi-FI" b="1" dirty="0" smtClean="0">
                <a:latin typeface="Gill Sans MT" panose="020B0502020104020203" pitchFamily="34" charset="0"/>
                <a:ea typeface="Verdana" panose="020B0604030504040204" pitchFamily="34" charset="0"/>
                <a:cs typeface="Leelawadee" panose="020B0502040204020203" pitchFamily="34" charset="-34"/>
              </a:rPr>
              <a:t> UAS, Helsinki</a:t>
            </a:r>
          </a:p>
          <a:p>
            <a:endParaRPr lang="fi-FI" b="1" dirty="0" smtClean="0">
              <a:latin typeface="Gill Sans MT" panose="020B0502020104020203" pitchFamily="34" charset="0"/>
              <a:ea typeface="Verdana" panose="020B0604030504040204" pitchFamily="34" charset="0"/>
              <a:cs typeface="Leelawadee" panose="020B0502040204020203" pitchFamily="34" charset="-34"/>
            </a:endParaRPr>
          </a:p>
          <a:p>
            <a:r>
              <a:rPr lang="fi-FI" b="1" dirty="0" err="1" smtClean="0">
                <a:latin typeface="Gill Sans MT" panose="020B0502020104020203" pitchFamily="34" charset="0"/>
                <a:ea typeface="Verdana" panose="020B0604030504040204" pitchFamily="34" charset="0"/>
                <a:cs typeface="Leelawadee" panose="020B0502040204020203" pitchFamily="34" charset="-34"/>
              </a:rPr>
              <a:t>Thematic</a:t>
            </a:r>
            <a:r>
              <a:rPr lang="fi-FI" b="1" dirty="0" smtClean="0">
                <a:latin typeface="Gill Sans MT" panose="020B0502020104020203" pitchFamily="34" charset="0"/>
                <a:ea typeface="Verdana" panose="020B0604030504040204" pitchFamily="34" charset="0"/>
                <a:cs typeface="Leelawadee" panose="020B0502040204020203" pitchFamily="34" charset="-34"/>
              </a:rPr>
              <a:t> </a:t>
            </a:r>
            <a:r>
              <a:rPr lang="fi-FI" b="1" dirty="0" err="1" smtClean="0">
                <a:latin typeface="Gill Sans MT" panose="020B0502020104020203" pitchFamily="34" charset="0"/>
                <a:ea typeface="Verdana" panose="020B0604030504040204" pitchFamily="34" charset="0"/>
                <a:cs typeface="Leelawadee" panose="020B0502040204020203" pitchFamily="34" charset="-34"/>
              </a:rPr>
              <a:t>University</a:t>
            </a:r>
            <a:r>
              <a:rPr lang="fi-FI" b="1" dirty="0" smtClean="0">
                <a:latin typeface="Gill Sans MT" panose="020B0502020104020203" pitchFamily="34" charset="0"/>
                <a:ea typeface="Verdana" panose="020B0604030504040204" pitchFamily="34" charset="0"/>
                <a:cs typeface="Leelawadee" panose="020B0502040204020203" pitchFamily="34" charset="-34"/>
              </a:rPr>
              <a:t>-Business Forum, San Sebastian, 18 </a:t>
            </a:r>
            <a:r>
              <a:rPr lang="fi-FI" b="1" dirty="0" err="1" smtClean="0">
                <a:latin typeface="Gill Sans MT" panose="020B0502020104020203" pitchFamily="34" charset="0"/>
                <a:ea typeface="Verdana" panose="020B0604030504040204" pitchFamily="34" charset="0"/>
                <a:cs typeface="Leelawadee" panose="020B0502040204020203" pitchFamily="34" charset="-34"/>
              </a:rPr>
              <a:t>September</a:t>
            </a:r>
            <a:r>
              <a:rPr lang="fi-FI" b="1" dirty="0" smtClean="0">
                <a:latin typeface="Gill Sans MT" panose="020B0502020104020203" pitchFamily="34" charset="0"/>
                <a:ea typeface="Verdana" panose="020B0604030504040204" pitchFamily="34" charset="0"/>
                <a:cs typeface="Leelawadee" panose="020B0502040204020203" pitchFamily="34" charset="-34"/>
              </a:rPr>
              <a:t> 2016</a:t>
            </a:r>
            <a:endParaRPr lang="en-US" b="1" dirty="0">
              <a:latin typeface="Gill Sans MT" panose="020B0502020104020203" pitchFamily="34" charset="0"/>
              <a:ea typeface="Verdana" panose="020B0604030504040204" pitchFamily="34" charset="0"/>
              <a:cs typeface="Leelawadee" panose="020B0502040204020203" pitchFamily="34" charset="-34"/>
            </a:endParaRPr>
          </a:p>
        </p:txBody>
      </p:sp>
      <p:pic>
        <p:nvPicPr>
          <p:cNvPr id="1030" name="Picture 6" descr="https://www.arcada.fi/sites/www.arcada.fi/files/docs/GrafiskMaterial/Arcada_logo_yksivari.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3568" y="741129"/>
            <a:ext cx="2592288" cy="65296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58816579"/>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Main players in a CBA</a:t>
            </a:r>
            <a:endParaRPr lang="en-US" sz="3200" b="1" dirty="0"/>
          </a:p>
        </p:txBody>
      </p:sp>
      <p:sp>
        <p:nvSpPr>
          <p:cNvPr id="3" name="Content Placeholder 2"/>
          <p:cNvSpPr>
            <a:spLocks noGrp="1"/>
          </p:cNvSpPr>
          <p:nvPr>
            <p:ph idx="1"/>
          </p:nvPr>
        </p:nvSpPr>
        <p:spPr>
          <a:xfrm>
            <a:off x="457200" y="1863832"/>
            <a:ext cx="8229600" cy="4525963"/>
          </a:xfrm>
        </p:spPr>
        <p:txBody>
          <a:bodyPr>
            <a:normAutofit fontScale="70000" lnSpcReduction="20000"/>
          </a:bodyPr>
          <a:lstStyle/>
          <a:p>
            <a:pPr marL="0" indent="0" algn="ctr">
              <a:buNone/>
            </a:pPr>
            <a:r>
              <a:rPr lang="en-US" sz="3400" b="1" dirty="0"/>
              <a:t>3</a:t>
            </a:r>
            <a:r>
              <a:rPr lang="en-US" sz="3400" b="1" dirty="0" smtClean="0"/>
              <a:t>. The </a:t>
            </a:r>
            <a:r>
              <a:rPr lang="en-US" sz="3400" b="1" dirty="0"/>
              <a:t>students </a:t>
            </a:r>
            <a:r>
              <a:rPr lang="en-US" sz="3400" b="1" dirty="0" smtClean="0"/>
              <a:t>who </a:t>
            </a:r>
            <a:r>
              <a:rPr lang="en-US" sz="3400" b="1" dirty="0"/>
              <a:t>conduct the </a:t>
            </a:r>
            <a:r>
              <a:rPr lang="en-US" sz="3400" b="1" dirty="0" smtClean="0"/>
              <a:t>CBA </a:t>
            </a:r>
          </a:p>
          <a:p>
            <a:pPr marL="0" indent="0" algn="ctr">
              <a:buNone/>
            </a:pPr>
            <a:endParaRPr lang="en-US" dirty="0" smtClean="0"/>
          </a:p>
          <a:p>
            <a:pPr marL="0" indent="0" algn="just">
              <a:buNone/>
            </a:pPr>
            <a:r>
              <a:rPr lang="en-US" dirty="0" smtClean="0"/>
              <a:t>Students form teams based on necessary competencies and their availability. Cooperation between students, their teacher and the SME abroad is kept through at least 3 personal contact times during the assignment: </a:t>
            </a:r>
          </a:p>
          <a:p>
            <a:pPr marL="0" indent="0" algn="just">
              <a:buNone/>
            </a:pPr>
            <a:endParaRPr lang="en-US" dirty="0" smtClean="0"/>
          </a:p>
          <a:p>
            <a:pPr marL="514350" indent="-514350" algn="just">
              <a:spcBef>
                <a:spcPts val="1200"/>
              </a:spcBef>
              <a:buAutoNum type="alphaLcParenR"/>
            </a:pPr>
            <a:r>
              <a:rPr lang="en-US" dirty="0" smtClean="0"/>
              <a:t>before the start of CBA: to make sure goals are clear to both parties </a:t>
            </a:r>
          </a:p>
          <a:p>
            <a:pPr marL="514350" indent="-514350" algn="just">
              <a:spcBef>
                <a:spcPts val="1200"/>
              </a:spcBef>
              <a:buAutoNum type="alphaLcParenR"/>
            </a:pPr>
            <a:r>
              <a:rPr lang="en-US" dirty="0" smtClean="0"/>
              <a:t>mid-term of CBA: to report status and to agree on the next step </a:t>
            </a:r>
          </a:p>
          <a:p>
            <a:pPr marL="514350" indent="-514350" algn="just">
              <a:spcBef>
                <a:spcPts val="1200"/>
              </a:spcBef>
              <a:buAutoNum type="alphaLcParenR"/>
            </a:pPr>
            <a:r>
              <a:rPr lang="en-US" dirty="0" smtClean="0"/>
              <a:t>in the end of CBA: to present the final result to the company and to get feed-back on completed work</a:t>
            </a:r>
            <a:endParaRPr lang="en-US" dirty="0"/>
          </a:p>
        </p:txBody>
      </p:sp>
      <p:sp>
        <p:nvSpPr>
          <p:cNvPr id="4" name="Slide Number Placeholder 3"/>
          <p:cNvSpPr>
            <a:spLocks noGrp="1"/>
          </p:cNvSpPr>
          <p:nvPr>
            <p:ph type="sldNum" sz="quarter" idx="12"/>
          </p:nvPr>
        </p:nvSpPr>
        <p:spPr/>
        <p:txBody>
          <a:bodyPr/>
          <a:lstStyle/>
          <a:p>
            <a:fld id="{227F0B53-9592-4779-891F-997228E46E01}" type="slidenum">
              <a:rPr lang="sv-SE" smtClean="0"/>
              <a:pPr/>
              <a:t>10</a:t>
            </a:fld>
            <a:endParaRPr lang="sv-SE"/>
          </a:p>
        </p:txBody>
      </p:sp>
    </p:spTree>
    <p:extLst>
      <p:ext uri="{BB962C8B-B14F-4D97-AF65-F5344CB8AC3E}">
        <p14:creationId xmlns:p14="http://schemas.microsoft.com/office/powerpoint/2010/main" xmlns="" val="626495871"/>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err="1" smtClean="0"/>
              <a:t>Nobanet</a:t>
            </a:r>
            <a:r>
              <a:rPr lang="en-GB" sz="3200" dirty="0" smtClean="0"/>
              <a:t> deliverables so far:</a:t>
            </a:r>
            <a:endParaRPr lang="en-GB" sz="3200" dirty="0"/>
          </a:p>
        </p:txBody>
      </p:sp>
      <p:sp>
        <p:nvSpPr>
          <p:cNvPr id="3" name="Content Placeholder 2"/>
          <p:cNvSpPr>
            <a:spLocks noGrp="1"/>
          </p:cNvSpPr>
          <p:nvPr>
            <p:ph idx="1"/>
          </p:nvPr>
        </p:nvSpPr>
        <p:spPr>
          <a:xfrm>
            <a:off x="457200" y="1556793"/>
            <a:ext cx="8229600" cy="4799558"/>
          </a:xfrm>
        </p:spPr>
        <p:txBody>
          <a:bodyPr>
            <a:normAutofit fontScale="70000" lnSpcReduction="20000"/>
          </a:bodyPr>
          <a:lstStyle/>
          <a:p>
            <a:endParaRPr lang="en-GB" sz="2400" dirty="0" smtClean="0"/>
          </a:p>
          <a:p>
            <a:r>
              <a:rPr lang="en-GB" sz="2400" dirty="0" smtClean="0"/>
              <a:t>Around 25 CBAs have been implemented, with very encouraging evaluation results</a:t>
            </a:r>
          </a:p>
          <a:p>
            <a:pPr>
              <a:spcBef>
                <a:spcPts val="1200"/>
              </a:spcBef>
              <a:buClr>
                <a:schemeClr val="tx2"/>
              </a:buClr>
              <a:buFont typeface="Wingdings" panose="05000000000000000000" pitchFamily="2" charset="2"/>
              <a:buChar char="§"/>
            </a:pPr>
            <a:r>
              <a:rPr lang="en-US" sz="2400" dirty="0" smtClean="0"/>
              <a:t>Handbook has been developed </a:t>
            </a:r>
            <a:r>
              <a:rPr lang="en-US" sz="2400" dirty="0" err="1" smtClean="0"/>
              <a:t>on´Internationalisation</a:t>
            </a:r>
            <a:r>
              <a:rPr lang="en-US" sz="2400" dirty="0" smtClean="0"/>
              <a:t> </a:t>
            </a:r>
            <a:r>
              <a:rPr lang="en-US" sz="2400" dirty="0"/>
              <a:t>of Nordic and Baltic Small- and Medium-Sized Enterprises (SMEs</a:t>
            </a:r>
            <a:r>
              <a:rPr lang="en-US" sz="2400" dirty="0" smtClean="0"/>
              <a:t>)’. The handbook  consists of the following parts</a:t>
            </a:r>
            <a:endParaRPr lang="en-GB" sz="2400" dirty="0" smtClean="0"/>
          </a:p>
          <a:p>
            <a:pPr lvl="1">
              <a:spcBef>
                <a:spcPts val="1200"/>
              </a:spcBef>
              <a:buClr>
                <a:schemeClr val="tx2"/>
              </a:buClr>
              <a:buFont typeface="Wingdings" panose="05000000000000000000" pitchFamily="2" charset="2"/>
              <a:buChar char="§"/>
            </a:pPr>
            <a:r>
              <a:rPr lang="en-US" sz="2000" dirty="0" smtClean="0"/>
              <a:t>THE </a:t>
            </a:r>
            <a:r>
              <a:rPr lang="en-US" sz="2000" dirty="0"/>
              <a:t>SOCIO-ECONOMIC ENVIRONMENT OF THE NORDIC AND BALTIC COUNTRIES </a:t>
            </a:r>
            <a:endParaRPr lang="en-GB" sz="2000" dirty="0" smtClean="0"/>
          </a:p>
          <a:p>
            <a:pPr lvl="1">
              <a:spcBef>
                <a:spcPts val="1200"/>
              </a:spcBef>
              <a:buClr>
                <a:schemeClr val="tx2"/>
              </a:buClr>
              <a:buFont typeface="Wingdings" panose="05000000000000000000" pitchFamily="2" charset="2"/>
              <a:buChar char="§"/>
            </a:pPr>
            <a:r>
              <a:rPr lang="en-GB" sz="2000" dirty="0" smtClean="0"/>
              <a:t>SMEs IN FOREIGN TRADE </a:t>
            </a:r>
          </a:p>
          <a:p>
            <a:pPr lvl="1">
              <a:spcBef>
                <a:spcPts val="1200"/>
              </a:spcBef>
              <a:buClr>
                <a:schemeClr val="tx2"/>
              </a:buClr>
              <a:buFont typeface="Wingdings" panose="05000000000000000000" pitchFamily="2" charset="2"/>
              <a:buChar char="§"/>
            </a:pPr>
            <a:r>
              <a:rPr lang="en-GB" sz="2000" dirty="0" smtClean="0"/>
              <a:t>EXPERIENCE FROM PRACTICE – RESULTS FROM CBAs AND CASE STUDIES </a:t>
            </a:r>
          </a:p>
          <a:p>
            <a:pPr lvl="1">
              <a:spcBef>
                <a:spcPts val="1200"/>
              </a:spcBef>
              <a:buClr>
                <a:schemeClr val="tx2"/>
              </a:buClr>
              <a:buFont typeface="Wingdings" panose="05000000000000000000" pitchFamily="2" charset="2"/>
              <a:buChar char="§"/>
            </a:pPr>
            <a:r>
              <a:rPr lang="en-GB" sz="2000" dirty="0" smtClean="0"/>
              <a:t>COURSE WORKBOOK</a:t>
            </a:r>
          </a:p>
          <a:p>
            <a:pPr marL="457200" lvl="1" indent="0">
              <a:spcBef>
                <a:spcPts val="1200"/>
              </a:spcBef>
              <a:buClr>
                <a:schemeClr val="tx2"/>
              </a:buClr>
              <a:buNone/>
            </a:pPr>
            <a:r>
              <a:rPr lang="en-GB" sz="2000" dirty="0"/>
              <a:t>The handbooks </a:t>
            </a:r>
            <a:r>
              <a:rPr lang="en-GB" sz="2000" dirty="0" smtClean="0"/>
              <a:t>is available </a:t>
            </a:r>
            <a:r>
              <a:rPr lang="en-GB" sz="2000" dirty="0"/>
              <a:t>on </a:t>
            </a:r>
            <a:r>
              <a:rPr lang="en-GB" sz="2000" dirty="0" smtClean="0"/>
              <a:t>NOBANET </a:t>
            </a:r>
            <a:r>
              <a:rPr lang="en-GB" sz="2000" dirty="0"/>
              <a:t>website </a:t>
            </a:r>
            <a:r>
              <a:rPr lang="en-GB" sz="2000" dirty="0">
                <a:hlinkClick r:id="rId2"/>
              </a:rPr>
              <a:t>www.nordicbalticnet.info</a:t>
            </a:r>
            <a:r>
              <a:rPr lang="en-GB" sz="2000" dirty="0"/>
              <a:t> </a:t>
            </a:r>
            <a:r>
              <a:rPr lang="en-GB" sz="2000" dirty="0" smtClean="0"/>
              <a:t>in the Materials </a:t>
            </a:r>
            <a:r>
              <a:rPr lang="en-GB" sz="2000" dirty="0"/>
              <a:t>Development </a:t>
            </a:r>
            <a:r>
              <a:rPr lang="en-GB" sz="2000" dirty="0" smtClean="0"/>
              <a:t>section</a:t>
            </a:r>
          </a:p>
          <a:p>
            <a:pPr>
              <a:spcBef>
                <a:spcPts val="1200"/>
              </a:spcBef>
              <a:buClr>
                <a:schemeClr val="tx2"/>
              </a:buClr>
              <a:buFont typeface="Wingdings" panose="05000000000000000000" pitchFamily="2" charset="2"/>
              <a:buChar char="§"/>
            </a:pPr>
            <a:r>
              <a:rPr lang="en-GB" sz="2400" dirty="0" smtClean="0"/>
              <a:t>Model for university-business cooperation is ready</a:t>
            </a:r>
          </a:p>
          <a:p>
            <a:pPr>
              <a:spcBef>
                <a:spcPts val="1200"/>
              </a:spcBef>
              <a:buClr>
                <a:schemeClr val="tx2"/>
              </a:buClr>
              <a:buFont typeface="Wingdings" panose="05000000000000000000" pitchFamily="2" charset="2"/>
              <a:buChar char="§"/>
            </a:pPr>
            <a:r>
              <a:rPr lang="en-GB" sz="2400" dirty="0" smtClean="0"/>
              <a:t>First version of </a:t>
            </a:r>
            <a:r>
              <a:rPr lang="en-GB" sz="2400" dirty="0" err="1" smtClean="0"/>
              <a:t>Nobanet</a:t>
            </a:r>
            <a:r>
              <a:rPr lang="en-GB" sz="2400" dirty="0" smtClean="0"/>
              <a:t> Usability Guide has been tested (regarding SME websites´ suitability for international markets)</a:t>
            </a:r>
          </a:p>
          <a:p>
            <a:pPr>
              <a:spcBef>
                <a:spcPts val="1200"/>
              </a:spcBef>
              <a:buClr>
                <a:schemeClr val="tx2"/>
              </a:buClr>
              <a:buFont typeface="Wingdings" panose="05000000000000000000" pitchFamily="2" charset="2"/>
              <a:buChar char="§"/>
            </a:pPr>
            <a:r>
              <a:rPr lang="en-GB" sz="2400" dirty="0" smtClean="0"/>
              <a:t>A few research articles have been submitted for publication</a:t>
            </a:r>
          </a:p>
          <a:p>
            <a:pPr marL="0" indent="0">
              <a:buClr>
                <a:schemeClr val="accent2"/>
              </a:buClr>
              <a:buNone/>
            </a:pPr>
            <a:endParaRPr lang="en-GB" sz="2400" dirty="0"/>
          </a:p>
        </p:txBody>
      </p:sp>
      <p:sp>
        <p:nvSpPr>
          <p:cNvPr id="4" name="Slide Number Placeholder 3"/>
          <p:cNvSpPr>
            <a:spLocks noGrp="1"/>
          </p:cNvSpPr>
          <p:nvPr>
            <p:ph type="sldNum" sz="quarter" idx="12"/>
          </p:nvPr>
        </p:nvSpPr>
        <p:spPr/>
        <p:txBody>
          <a:bodyPr/>
          <a:lstStyle/>
          <a:p>
            <a:fld id="{227F0B53-9592-4779-891F-997228E46E01}" type="slidenum">
              <a:rPr lang="sv-SE" smtClean="0"/>
              <a:pPr/>
              <a:t>11</a:t>
            </a:fld>
            <a:endParaRPr lang="sv-SE"/>
          </a:p>
        </p:txBody>
      </p:sp>
    </p:spTree>
    <p:extLst>
      <p:ext uri="{BB962C8B-B14F-4D97-AF65-F5344CB8AC3E}">
        <p14:creationId xmlns:p14="http://schemas.microsoft.com/office/powerpoint/2010/main" xmlns="" val="1151043226"/>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Next steps</a:t>
            </a:r>
            <a:endParaRPr lang="en-GB" sz="3200" dirty="0"/>
          </a:p>
        </p:txBody>
      </p:sp>
      <p:sp>
        <p:nvSpPr>
          <p:cNvPr id="3" name="Content Placeholder 2"/>
          <p:cNvSpPr>
            <a:spLocks noGrp="1"/>
          </p:cNvSpPr>
          <p:nvPr>
            <p:ph idx="1"/>
          </p:nvPr>
        </p:nvSpPr>
        <p:spPr>
          <a:xfrm>
            <a:off x="457200" y="1830387"/>
            <a:ext cx="8229600" cy="4525963"/>
          </a:xfrm>
        </p:spPr>
        <p:txBody>
          <a:bodyPr>
            <a:normAutofit fontScale="92500" lnSpcReduction="10000"/>
          </a:bodyPr>
          <a:lstStyle/>
          <a:p>
            <a:pPr marL="0" indent="0">
              <a:buNone/>
            </a:pPr>
            <a:r>
              <a:rPr lang="en-GB" sz="2400" dirty="0" smtClean="0"/>
              <a:t>During the academic year 2016-2017 </a:t>
            </a:r>
            <a:r>
              <a:rPr lang="en-GB" sz="2400" dirty="0" err="1" smtClean="0"/>
              <a:t>Nobanet</a:t>
            </a:r>
            <a:r>
              <a:rPr lang="en-GB" sz="2400" dirty="0" smtClean="0"/>
              <a:t> focuses on </a:t>
            </a:r>
            <a:r>
              <a:rPr lang="en-GB" sz="2400" i="1" dirty="0" smtClean="0"/>
              <a:t>e-business to support SME internationalisation</a:t>
            </a:r>
          </a:p>
          <a:p>
            <a:pPr marL="0" lvl="0" indent="0">
              <a:buNone/>
            </a:pPr>
            <a:endParaRPr lang="en-US" sz="1800" dirty="0">
              <a:solidFill>
                <a:prstClr val="black"/>
              </a:solidFill>
            </a:endParaRPr>
          </a:p>
          <a:p>
            <a:pPr>
              <a:buFont typeface="Wingdings" panose="05000000000000000000" pitchFamily="2" charset="2"/>
              <a:buChar char="v"/>
            </a:pPr>
            <a:r>
              <a:rPr lang="en-US" sz="1800" dirty="0" smtClean="0">
                <a:solidFill>
                  <a:prstClr val="black"/>
                </a:solidFill>
              </a:rPr>
              <a:t>A </a:t>
            </a:r>
            <a:r>
              <a:rPr lang="en-US" sz="1800" dirty="0">
                <a:solidFill>
                  <a:prstClr val="black"/>
                </a:solidFill>
              </a:rPr>
              <a:t>full e-learning course on e-business (10 ECTS) will be jointly designed and delivered by the partners, and integrated into partner institutions´ courses and curricula</a:t>
            </a:r>
          </a:p>
          <a:p>
            <a:pPr>
              <a:buFont typeface="Wingdings" panose="05000000000000000000" pitchFamily="2" charset="2"/>
              <a:buChar char="v"/>
            </a:pPr>
            <a:endParaRPr lang="en-US" sz="1800" dirty="0">
              <a:solidFill>
                <a:prstClr val="black"/>
              </a:solidFill>
            </a:endParaRPr>
          </a:p>
          <a:p>
            <a:pPr>
              <a:buFont typeface="Wingdings" panose="05000000000000000000" pitchFamily="2" charset="2"/>
              <a:buChar char="v"/>
            </a:pPr>
            <a:r>
              <a:rPr lang="en-US" sz="1800" dirty="0" smtClean="0">
                <a:solidFill>
                  <a:prstClr val="black"/>
                </a:solidFill>
              </a:rPr>
              <a:t>The </a:t>
            </a:r>
            <a:r>
              <a:rPr lang="en-US" sz="1800" dirty="0" err="1" smtClean="0">
                <a:solidFill>
                  <a:prstClr val="black"/>
                </a:solidFill>
              </a:rPr>
              <a:t>Nobanet</a:t>
            </a:r>
            <a:r>
              <a:rPr lang="en-US" sz="1800" dirty="0" smtClean="0">
                <a:solidFill>
                  <a:prstClr val="black"/>
                </a:solidFill>
              </a:rPr>
              <a:t> </a:t>
            </a:r>
            <a:r>
              <a:rPr lang="en-US" sz="1800" dirty="0">
                <a:solidFill>
                  <a:prstClr val="black"/>
                </a:solidFill>
              </a:rPr>
              <a:t>Usability Guide (NUG) </a:t>
            </a:r>
            <a:r>
              <a:rPr lang="en-US" sz="1800" dirty="0" smtClean="0">
                <a:solidFill>
                  <a:prstClr val="black"/>
                </a:solidFill>
              </a:rPr>
              <a:t>will be further developed for </a:t>
            </a:r>
            <a:r>
              <a:rPr lang="en-US" sz="1800" dirty="0" err="1">
                <a:solidFill>
                  <a:prstClr val="black"/>
                </a:solidFill>
              </a:rPr>
              <a:t>analysing</a:t>
            </a:r>
            <a:r>
              <a:rPr lang="en-US" sz="1800" dirty="0">
                <a:solidFill>
                  <a:prstClr val="black"/>
                </a:solidFill>
              </a:rPr>
              <a:t> SMEs’ readiness to </a:t>
            </a:r>
            <a:r>
              <a:rPr lang="en-US" sz="1800" dirty="0" smtClean="0">
                <a:solidFill>
                  <a:prstClr val="black"/>
                </a:solidFill>
              </a:rPr>
              <a:t>e-business on international markets. </a:t>
            </a:r>
            <a:r>
              <a:rPr lang="en-US" sz="1800" dirty="0">
                <a:solidFill>
                  <a:prstClr val="black"/>
                </a:solidFill>
              </a:rPr>
              <a:t>Students, faculty and SMEs participate in </a:t>
            </a:r>
            <a:r>
              <a:rPr lang="fi-FI" sz="1800" dirty="0" err="1">
                <a:solidFill>
                  <a:prstClr val="black"/>
                </a:solidFill>
              </a:rPr>
              <a:t>the</a:t>
            </a:r>
            <a:r>
              <a:rPr lang="fi-FI" sz="1800" dirty="0">
                <a:solidFill>
                  <a:prstClr val="black"/>
                </a:solidFill>
              </a:rPr>
              <a:t> </a:t>
            </a:r>
            <a:r>
              <a:rPr lang="fi-FI" sz="1800" dirty="0" err="1">
                <a:solidFill>
                  <a:prstClr val="black"/>
                </a:solidFill>
              </a:rPr>
              <a:t>development</a:t>
            </a:r>
            <a:r>
              <a:rPr lang="fi-FI" sz="1800" dirty="0">
                <a:solidFill>
                  <a:prstClr val="black"/>
                </a:solidFill>
              </a:rPr>
              <a:t> </a:t>
            </a:r>
            <a:r>
              <a:rPr lang="fi-FI" sz="1800" dirty="0" err="1">
                <a:solidFill>
                  <a:prstClr val="black"/>
                </a:solidFill>
              </a:rPr>
              <a:t>work</a:t>
            </a:r>
            <a:r>
              <a:rPr lang="fi-FI" sz="1800" dirty="0">
                <a:solidFill>
                  <a:prstClr val="black"/>
                </a:solidFill>
              </a:rPr>
              <a:t>.</a:t>
            </a:r>
          </a:p>
          <a:p>
            <a:pPr marL="0" indent="0">
              <a:buNone/>
            </a:pPr>
            <a:endParaRPr lang="fi-FI" sz="1800" dirty="0">
              <a:solidFill>
                <a:prstClr val="black"/>
              </a:solidFill>
            </a:endParaRPr>
          </a:p>
          <a:p>
            <a:pPr>
              <a:buFont typeface="Wingdings" panose="05000000000000000000" pitchFamily="2" charset="2"/>
              <a:buChar char="v"/>
            </a:pPr>
            <a:r>
              <a:rPr lang="en-US" sz="1800" dirty="0" smtClean="0">
                <a:solidFill>
                  <a:prstClr val="black"/>
                </a:solidFill>
              </a:rPr>
              <a:t>A </a:t>
            </a:r>
            <a:r>
              <a:rPr lang="en-US" sz="1800" dirty="0">
                <a:solidFill>
                  <a:prstClr val="black"/>
                </a:solidFill>
              </a:rPr>
              <a:t>new pedagogical approach is introduced where students, faculty, and SMEs together develop </a:t>
            </a:r>
            <a:r>
              <a:rPr lang="en-US" sz="1800" dirty="0" smtClean="0">
                <a:solidFill>
                  <a:prstClr val="black"/>
                </a:solidFill>
              </a:rPr>
              <a:t>e-shops</a:t>
            </a:r>
          </a:p>
          <a:p>
            <a:pPr>
              <a:buFont typeface="Wingdings" panose="05000000000000000000" pitchFamily="2" charset="2"/>
              <a:buChar char="v"/>
            </a:pPr>
            <a:endParaRPr lang="en-US" sz="1800" dirty="0" smtClean="0">
              <a:solidFill>
                <a:prstClr val="black"/>
              </a:solidFill>
            </a:endParaRPr>
          </a:p>
          <a:p>
            <a:pPr>
              <a:buFont typeface="Wingdings" panose="05000000000000000000" pitchFamily="2" charset="2"/>
              <a:buChar char="v"/>
            </a:pPr>
            <a:r>
              <a:rPr lang="en-US" sz="1800" dirty="0" smtClean="0">
                <a:solidFill>
                  <a:prstClr val="black"/>
                </a:solidFill>
              </a:rPr>
              <a:t>More HEIs and SMEs will be invited to join the network </a:t>
            </a:r>
            <a:endParaRPr lang="en-US" sz="1800" dirty="0">
              <a:solidFill>
                <a:prstClr val="black"/>
              </a:solidFill>
            </a:endParaRPr>
          </a:p>
          <a:p>
            <a:pPr marL="0" lvl="0" indent="0">
              <a:buNone/>
            </a:pPr>
            <a:endParaRPr lang="en-US" sz="1800" dirty="0">
              <a:solidFill>
                <a:prstClr val="black"/>
              </a:solidFill>
            </a:endParaRPr>
          </a:p>
        </p:txBody>
      </p:sp>
      <p:sp>
        <p:nvSpPr>
          <p:cNvPr id="4" name="Slide Number Placeholder 3"/>
          <p:cNvSpPr>
            <a:spLocks noGrp="1"/>
          </p:cNvSpPr>
          <p:nvPr>
            <p:ph type="sldNum" sz="quarter" idx="12"/>
          </p:nvPr>
        </p:nvSpPr>
        <p:spPr/>
        <p:txBody>
          <a:bodyPr/>
          <a:lstStyle/>
          <a:p>
            <a:fld id="{227F0B53-9592-4779-891F-997228E46E01}" type="slidenum">
              <a:rPr lang="sv-SE" smtClean="0"/>
              <a:pPr/>
              <a:t>12</a:t>
            </a:fld>
            <a:endParaRPr lang="sv-SE"/>
          </a:p>
        </p:txBody>
      </p:sp>
    </p:spTree>
    <p:extLst>
      <p:ext uri="{BB962C8B-B14F-4D97-AF65-F5344CB8AC3E}">
        <p14:creationId xmlns:p14="http://schemas.microsoft.com/office/powerpoint/2010/main" xmlns="" val="1426110473"/>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620318"/>
            <a:ext cx="8229600" cy="864096"/>
          </a:xfrm>
        </p:spPr>
        <p:txBody>
          <a:bodyPr>
            <a:noAutofit/>
          </a:bodyPr>
          <a:lstStyle/>
          <a:p>
            <a:r>
              <a:rPr lang="en-US" sz="2800" dirty="0" smtClean="0"/>
              <a:t/>
            </a:r>
            <a:br>
              <a:rPr lang="en-US" sz="2800" dirty="0" smtClean="0"/>
            </a:br>
            <a:endParaRPr lang="en-US" sz="2800" dirty="0"/>
          </a:p>
        </p:txBody>
      </p:sp>
      <p:sp>
        <p:nvSpPr>
          <p:cNvPr id="3" name="Content Placeholder 2"/>
          <p:cNvSpPr>
            <a:spLocks noGrp="1"/>
          </p:cNvSpPr>
          <p:nvPr>
            <p:ph idx="1"/>
          </p:nvPr>
        </p:nvSpPr>
        <p:spPr/>
        <p:txBody>
          <a:bodyPr>
            <a:normAutofit/>
          </a:bodyPr>
          <a:lstStyle/>
          <a:p>
            <a:pPr>
              <a:lnSpc>
                <a:spcPct val="80000"/>
              </a:lnSpc>
              <a:buNone/>
            </a:pPr>
            <a:endParaRPr lang="en-US" altLang="en-US" sz="1600" dirty="0" smtClean="0"/>
          </a:p>
          <a:p>
            <a:pPr>
              <a:lnSpc>
                <a:spcPct val="80000"/>
              </a:lnSpc>
              <a:buNone/>
            </a:pPr>
            <a:endParaRPr lang="en-US" altLang="en-US" sz="1800" dirty="0" smtClean="0"/>
          </a:p>
          <a:p>
            <a:pPr>
              <a:lnSpc>
                <a:spcPct val="80000"/>
              </a:lnSpc>
              <a:buNone/>
            </a:pPr>
            <a:r>
              <a:rPr lang="en-US" sz="1800" dirty="0"/>
              <a:t>For more </a:t>
            </a:r>
            <a:r>
              <a:rPr lang="en-US" sz="1800" dirty="0" smtClean="0"/>
              <a:t>information, please contact</a:t>
            </a:r>
            <a:r>
              <a:rPr lang="sv-FI" sz="1800" dirty="0" smtClean="0"/>
              <a:t> </a:t>
            </a:r>
            <a:r>
              <a:rPr lang="sv-FI" sz="1800" dirty="0" err="1" smtClean="0"/>
              <a:t>l</a:t>
            </a:r>
            <a:r>
              <a:rPr lang="sv-FI" altLang="en-US" sz="1800" dirty="0" err="1" smtClean="0"/>
              <a:t>ocal</a:t>
            </a:r>
            <a:r>
              <a:rPr lang="sv-FI" altLang="en-US" sz="1800" dirty="0" smtClean="0"/>
              <a:t> </a:t>
            </a:r>
            <a:r>
              <a:rPr lang="sv-FI" altLang="en-US" sz="1800" dirty="0" err="1"/>
              <a:t>project</a:t>
            </a:r>
            <a:r>
              <a:rPr lang="sv-FI" altLang="en-US" sz="1800" dirty="0"/>
              <a:t> </a:t>
            </a:r>
            <a:r>
              <a:rPr lang="sv-FI" altLang="en-US" sz="1800" dirty="0" err="1"/>
              <a:t>leaders</a:t>
            </a:r>
            <a:r>
              <a:rPr lang="sv-FI" altLang="en-US" sz="1800" dirty="0"/>
              <a:t> in </a:t>
            </a:r>
            <a:r>
              <a:rPr lang="sv-FI" altLang="en-US" sz="1800" dirty="0" smtClean="0"/>
              <a:t>partner </a:t>
            </a:r>
          </a:p>
          <a:p>
            <a:pPr>
              <a:lnSpc>
                <a:spcPct val="80000"/>
              </a:lnSpc>
              <a:buNone/>
            </a:pPr>
            <a:r>
              <a:rPr lang="sv-FI" altLang="en-US" sz="1800" dirty="0" err="1" smtClean="0"/>
              <a:t>countries</a:t>
            </a:r>
            <a:r>
              <a:rPr lang="sv-FI" altLang="en-US" sz="1800" dirty="0" smtClean="0"/>
              <a:t> – </a:t>
            </a:r>
            <a:r>
              <a:rPr lang="sv-FI" altLang="en-US" sz="1800" dirty="0" err="1" smtClean="0"/>
              <a:t>contact</a:t>
            </a:r>
            <a:r>
              <a:rPr lang="sv-FI" altLang="en-US" sz="1800" dirty="0" smtClean="0"/>
              <a:t> </a:t>
            </a:r>
            <a:r>
              <a:rPr lang="sv-FI" altLang="en-US" sz="1800" dirty="0" err="1" smtClean="0"/>
              <a:t>details</a:t>
            </a:r>
            <a:r>
              <a:rPr lang="sv-FI" altLang="en-US" sz="1800" dirty="0" smtClean="0"/>
              <a:t> </a:t>
            </a:r>
            <a:r>
              <a:rPr lang="sv-FI" altLang="en-US" sz="1800" dirty="0" err="1" smtClean="0"/>
              <a:t>available</a:t>
            </a:r>
            <a:r>
              <a:rPr lang="sv-FI" altLang="en-US" sz="1800" dirty="0" smtClean="0"/>
              <a:t> on </a:t>
            </a:r>
            <a:r>
              <a:rPr lang="sv-FI" altLang="en-US" sz="1800" dirty="0" err="1" smtClean="0"/>
              <a:t>Nobanet</a:t>
            </a:r>
            <a:r>
              <a:rPr lang="sv-FI" altLang="en-US" sz="1800" dirty="0" smtClean="0"/>
              <a:t> </a:t>
            </a:r>
            <a:r>
              <a:rPr lang="sv-FI" altLang="en-US" sz="1800" dirty="0" err="1" smtClean="0"/>
              <a:t>website</a:t>
            </a:r>
            <a:r>
              <a:rPr lang="sv-FI" altLang="en-US" sz="1800" dirty="0" smtClean="0"/>
              <a:t> </a:t>
            </a:r>
          </a:p>
          <a:p>
            <a:pPr>
              <a:lnSpc>
                <a:spcPct val="80000"/>
              </a:lnSpc>
              <a:buNone/>
            </a:pPr>
            <a:r>
              <a:rPr lang="sv-FI" altLang="en-US" sz="1800" dirty="0" smtClean="0">
                <a:hlinkClick r:id="rId2"/>
              </a:rPr>
              <a:t>www.nordicbalticnet.info</a:t>
            </a:r>
            <a:r>
              <a:rPr lang="sv-FI" altLang="en-US" sz="1800" dirty="0" smtClean="0"/>
              <a:t> </a:t>
            </a:r>
          </a:p>
          <a:p>
            <a:pPr>
              <a:lnSpc>
                <a:spcPct val="80000"/>
              </a:lnSpc>
              <a:buNone/>
            </a:pPr>
            <a:endParaRPr lang="en-US" altLang="en-US" sz="1800" dirty="0"/>
          </a:p>
          <a:p>
            <a:pPr>
              <a:lnSpc>
                <a:spcPct val="80000"/>
              </a:lnSpc>
              <a:buNone/>
            </a:pPr>
            <a:r>
              <a:rPr lang="en-US" altLang="en-US" sz="1800" dirty="0"/>
              <a:t>o</a:t>
            </a:r>
            <a:r>
              <a:rPr lang="en-US" altLang="en-US" sz="1800" dirty="0" smtClean="0"/>
              <a:t>r project manager:</a:t>
            </a:r>
          </a:p>
          <a:p>
            <a:pPr>
              <a:lnSpc>
                <a:spcPct val="80000"/>
              </a:lnSpc>
              <a:buNone/>
            </a:pPr>
            <a:endParaRPr lang="en-US" altLang="en-US" sz="1800" dirty="0" smtClean="0"/>
          </a:p>
          <a:p>
            <a:pPr>
              <a:lnSpc>
                <a:spcPct val="80000"/>
              </a:lnSpc>
              <a:buNone/>
            </a:pPr>
            <a:r>
              <a:rPr lang="en-US" altLang="en-US" sz="1800" dirty="0" err="1" smtClean="0"/>
              <a:t>Ms</a:t>
            </a:r>
            <a:r>
              <a:rPr lang="en-US" altLang="en-US" sz="1800" dirty="0" smtClean="0"/>
              <a:t> Eija Källström, </a:t>
            </a:r>
            <a:r>
              <a:rPr lang="en-US" altLang="en-US" sz="1800" dirty="0" err="1" smtClean="0"/>
              <a:t>Lic</a:t>
            </a:r>
            <a:r>
              <a:rPr lang="en-US" altLang="en-US" sz="1800" dirty="0" smtClean="0"/>
              <a:t>. Sc. (Econ)</a:t>
            </a:r>
            <a:endParaRPr lang="en-US" altLang="en-US" sz="1800" dirty="0"/>
          </a:p>
          <a:p>
            <a:pPr>
              <a:lnSpc>
                <a:spcPct val="80000"/>
              </a:lnSpc>
              <a:buNone/>
            </a:pPr>
            <a:r>
              <a:rPr lang="en-US" altLang="en-US" sz="1800" dirty="0" smtClean="0"/>
              <a:t>Director International Projects</a:t>
            </a:r>
          </a:p>
          <a:p>
            <a:pPr>
              <a:lnSpc>
                <a:spcPct val="80000"/>
              </a:lnSpc>
              <a:buNone/>
            </a:pPr>
            <a:r>
              <a:rPr lang="en-US" altLang="en-US" sz="1800" dirty="0" err="1" smtClean="0"/>
              <a:t>Arcada</a:t>
            </a:r>
            <a:r>
              <a:rPr lang="en-US" altLang="en-US" sz="1800" dirty="0" smtClean="0"/>
              <a:t> </a:t>
            </a:r>
            <a:r>
              <a:rPr lang="en-US" altLang="en-US" sz="1800" dirty="0"/>
              <a:t>University of Applied Sciences</a:t>
            </a:r>
          </a:p>
          <a:p>
            <a:pPr>
              <a:lnSpc>
                <a:spcPct val="80000"/>
              </a:lnSpc>
              <a:buNone/>
            </a:pPr>
            <a:r>
              <a:rPr lang="en-US" altLang="en-US" sz="1800" dirty="0"/>
              <a:t>Jan-Magnus </a:t>
            </a:r>
            <a:r>
              <a:rPr lang="en-US" altLang="en-US" sz="1800" dirty="0" err="1"/>
              <a:t>Janssons</a:t>
            </a:r>
            <a:r>
              <a:rPr lang="en-US" altLang="en-US" sz="1800" dirty="0"/>
              <a:t> plats 1</a:t>
            </a:r>
            <a:endParaRPr lang="sv-FI" altLang="en-US" sz="1800" dirty="0"/>
          </a:p>
          <a:p>
            <a:pPr>
              <a:lnSpc>
                <a:spcPct val="80000"/>
              </a:lnSpc>
              <a:buNone/>
            </a:pPr>
            <a:r>
              <a:rPr lang="sv-FI" altLang="en-US" sz="1800" dirty="0"/>
              <a:t>FI- 00550 </a:t>
            </a:r>
            <a:r>
              <a:rPr lang="sv-FI" altLang="en-US" sz="1800" dirty="0" err="1"/>
              <a:t>Helsinki</a:t>
            </a:r>
            <a:r>
              <a:rPr lang="sv-FI" altLang="en-US" sz="1800" dirty="0"/>
              <a:t>, Finland</a:t>
            </a:r>
          </a:p>
          <a:p>
            <a:pPr>
              <a:lnSpc>
                <a:spcPct val="80000"/>
              </a:lnSpc>
              <a:buNone/>
            </a:pPr>
            <a:r>
              <a:rPr lang="sv-FI" altLang="en-US" sz="1800" dirty="0"/>
              <a:t>Tel. + 358 207 699 528</a:t>
            </a:r>
          </a:p>
          <a:p>
            <a:pPr>
              <a:lnSpc>
                <a:spcPct val="80000"/>
              </a:lnSpc>
              <a:buNone/>
            </a:pPr>
            <a:r>
              <a:rPr lang="sv-FI" altLang="en-US" sz="1800" dirty="0"/>
              <a:t>Fax. + 358 207 699 644</a:t>
            </a:r>
            <a:endParaRPr lang="sv-FI" altLang="en-US" sz="1800" dirty="0">
              <a:hlinkClick r:id="rId3"/>
            </a:endParaRPr>
          </a:p>
          <a:p>
            <a:pPr>
              <a:lnSpc>
                <a:spcPct val="80000"/>
              </a:lnSpc>
              <a:buNone/>
            </a:pPr>
            <a:r>
              <a:rPr lang="sv-FI" altLang="en-US" sz="1800" dirty="0" smtClean="0">
                <a:solidFill>
                  <a:srgbClr val="2353A0"/>
                </a:solidFill>
                <a:hlinkClick r:id="rId3"/>
              </a:rPr>
              <a:t>eija.kallstrom@arcada.fi</a:t>
            </a:r>
            <a:endParaRPr lang="sv-FI" altLang="en-US" sz="1800" dirty="0" smtClean="0">
              <a:solidFill>
                <a:srgbClr val="2353A0"/>
              </a:solidFill>
            </a:endParaRPr>
          </a:p>
          <a:p>
            <a:pPr>
              <a:lnSpc>
                <a:spcPct val="80000"/>
              </a:lnSpc>
              <a:buNone/>
            </a:pPr>
            <a:endParaRPr lang="sv-FI" altLang="en-US" sz="1800" dirty="0">
              <a:solidFill>
                <a:srgbClr val="2353A0"/>
              </a:solidFill>
            </a:endParaRPr>
          </a:p>
          <a:p>
            <a:pPr>
              <a:lnSpc>
                <a:spcPct val="80000"/>
              </a:lnSpc>
              <a:buNone/>
            </a:pPr>
            <a:endParaRPr lang="sv-FI" altLang="en-US" sz="2800" b="1" dirty="0">
              <a:solidFill>
                <a:srgbClr val="2353A0"/>
              </a:solidFill>
            </a:endParaRPr>
          </a:p>
        </p:txBody>
      </p:sp>
      <p:sp>
        <p:nvSpPr>
          <p:cNvPr id="4" name="Slide Number Placeholder 3"/>
          <p:cNvSpPr>
            <a:spLocks noGrp="1"/>
          </p:cNvSpPr>
          <p:nvPr>
            <p:ph type="sldNum" sz="quarter" idx="12"/>
          </p:nvPr>
        </p:nvSpPr>
        <p:spPr/>
        <p:txBody>
          <a:bodyPr/>
          <a:lstStyle/>
          <a:p>
            <a:fld id="{227F0B53-9592-4779-891F-997228E46E01}" type="slidenum">
              <a:rPr lang="sv-SE" smtClean="0"/>
              <a:pPr/>
              <a:t>13</a:t>
            </a:fld>
            <a:endParaRPr lang="sv-SE"/>
          </a:p>
        </p:txBody>
      </p:sp>
      <p:pic>
        <p:nvPicPr>
          <p:cNvPr id="6" name="Picture 5" descr="Nordplus">
            <a:hlinkClick r:id="rId4" tooltip="&quot;Nordplus&quot;"/>
          </p:cNvPr>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156176" y="583055"/>
            <a:ext cx="2170430" cy="469311"/>
          </a:xfrm>
          <a:prstGeom prst="rect">
            <a:avLst/>
          </a:prstGeom>
          <a:noFill/>
          <a:ln>
            <a:noFill/>
          </a:ln>
        </p:spPr>
      </p:pic>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11561" y="390130"/>
            <a:ext cx="2122408" cy="66260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653000230"/>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Nordplus">
            <a:hlinkClick r:id="rId2" tooltip="&quot;Nordplus&quot;"/>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36096" y="4503067"/>
            <a:ext cx="2524193" cy="726540"/>
          </a:xfrm>
          <a:prstGeom prst="rect">
            <a:avLst/>
          </a:prstGeom>
          <a:noFill/>
          <a:ln>
            <a:noFill/>
          </a:ln>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7626" y="4172028"/>
            <a:ext cx="4079704" cy="10801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Rectangle 2"/>
          <p:cNvSpPr txBox="1">
            <a:spLocks noChangeArrowheads="1"/>
          </p:cNvSpPr>
          <p:nvPr/>
        </p:nvSpPr>
        <p:spPr>
          <a:xfrm>
            <a:off x="0" y="332655"/>
            <a:ext cx="8886828" cy="69464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600" b="1" dirty="0" smtClean="0">
                <a:solidFill>
                  <a:srgbClr val="2353A0"/>
                </a:solidFill>
                <a:latin typeface="Gill Sans MT" panose="020B0502020104020203" pitchFamily="34" charset="0"/>
                <a:ea typeface="Verdana" panose="020B0604030504040204" pitchFamily="34" charset="0"/>
                <a:cs typeface="Leelawadee" panose="020B0502040204020203" pitchFamily="34" charset="-34"/>
              </a:rPr>
              <a:t>Thank you for your time and attention! </a:t>
            </a:r>
            <a:endParaRPr lang="en-US" altLang="en-US" sz="3600" b="1" dirty="0">
              <a:solidFill>
                <a:srgbClr val="2353A0"/>
              </a:solidFill>
              <a:latin typeface="Gill Sans MT" panose="020B0502020104020203" pitchFamily="34" charset="0"/>
              <a:ea typeface="Verdana" panose="020B0604030504040204" pitchFamily="34" charset="0"/>
              <a:cs typeface="Leelawadee" panose="020B0502040204020203" pitchFamily="34" charset="-34"/>
            </a:endParaRPr>
          </a:p>
        </p:txBody>
      </p:sp>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28628" y="1268760"/>
            <a:ext cx="8657405" cy="27339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Box 2"/>
          <p:cNvSpPr txBox="1"/>
          <p:nvPr/>
        </p:nvSpPr>
        <p:spPr>
          <a:xfrm>
            <a:off x="377626" y="5805264"/>
            <a:ext cx="7952706" cy="600164"/>
          </a:xfrm>
          <a:prstGeom prst="rect">
            <a:avLst/>
          </a:prstGeom>
          <a:noFill/>
        </p:spPr>
        <p:txBody>
          <a:bodyPr wrap="square" rtlCol="0">
            <a:spAutoFit/>
          </a:bodyPr>
          <a:lstStyle/>
          <a:p>
            <a:pPr algn="ctr"/>
            <a:r>
              <a:rPr lang="en-US" sz="1100" dirty="0"/>
              <a:t>This project has been funded with support from </a:t>
            </a:r>
            <a:r>
              <a:rPr lang="en-US" sz="1100" dirty="0" err="1"/>
              <a:t>Nordplus</a:t>
            </a:r>
            <a:r>
              <a:rPr lang="en-US" sz="1100" dirty="0"/>
              <a:t>.</a:t>
            </a:r>
            <a:br>
              <a:rPr lang="en-US" sz="1100" dirty="0"/>
            </a:br>
            <a:r>
              <a:rPr lang="en-US" sz="1100" dirty="0"/>
              <a:t>This publication reflects the views only of the author, and </a:t>
            </a:r>
            <a:r>
              <a:rPr lang="en-US" sz="1100" dirty="0" err="1" smtClean="0"/>
              <a:t>Nordplus</a:t>
            </a:r>
            <a:r>
              <a:rPr lang="en-US" sz="1100" dirty="0" smtClean="0"/>
              <a:t> cannot </a:t>
            </a:r>
            <a:r>
              <a:rPr lang="en-US" sz="1100" dirty="0"/>
              <a:t>be held responsible for any use which may be made of the information contained there.</a:t>
            </a:r>
          </a:p>
        </p:txBody>
      </p:sp>
    </p:spTree>
    <p:extLst>
      <p:ext uri="{BB962C8B-B14F-4D97-AF65-F5344CB8AC3E}">
        <p14:creationId xmlns:p14="http://schemas.microsoft.com/office/powerpoint/2010/main" xmlns="" val="3368926019"/>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0890" y="476673"/>
            <a:ext cx="3074965" cy="7920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Rectangle 2"/>
          <p:cNvSpPr txBox="1">
            <a:spLocks noChangeArrowheads="1"/>
          </p:cNvSpPr>
          <p:nvPr/>
        </p:nvSpPr>
        <p:spPr>
          <a:xfrm>
            <a:off x="611560" y="1988840"/>
            <a:ext cx="7704855" cy="100811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altLang="en-US" sz="3200" b="1" dirty="0" smtClean="0">
                <a:solidFill>
                  <a:srgbClr val="2353A0"/>
                </a:solidFill>
                <a:latin typeface="Gill Sans MT" panose="020B0502020104020203" pitchFamily="34" charset="0"/>
                <a:ea typeface="Verdana" panose="020B0604030504040204" pitchFamily="34" charset="0"/>
                <a:cs typeface="Leelawadee" panose="020B0502040204020203" pitchFamily="34" charset="-34"/>
              </a:rPr>
              <a:t>Case </a:t>
            </a:r>
            <a:r>
              <a:rPr lang="en-GB" altLang="en-US" sz="3200" b="1" dirty="0" err="1" smtClean="0">
                <a:solidFill>
                  <a:srgbClr val="2353A0"/>
                </a:solidFill>
                <a:latin typeface="Gill Sans MT" panose="020B0502020104020203" pitchFamily="34" charset="0"/>
                <a:ea typeface="Verdana" panose="020B0604030504040204" pitchFamily="34" charset="0"/>
                <a:cs typeface="Leelawadee" panose="020B0502040204020203" pitchFamily="34" charset="-34"/>
              </a:rPr>
              <a:t>Nobanet</a:t>
            </a:r>
            <a:r>
              <a:rPr lang="en-GB" altLang="en-US" sz="3200" b="1" dirty="0" smtClean="0">
                <a:solidFill>
                  <a:srgbClr val="2353A0"/>
                </a:solidFill>
                <a:latin typeface="Gill Sans MT" panose="020B0502020104020203" pitchFamily="34" charset="0"/>
                <a:ea typeface="Verdana" panose="020B0604030504040204" pitchFamily="34" charset="0"/>
                <a:cs typeface="Leelawadee" panose="020B0502040204020203" pitchFamily="34" charset="-34"/>
              </a:rPr>
              <a:t>:  Nordic-Baltic Network for Internationalisation of SMEs</a:t>
            </a:r>
            <a:endParaRPr lang="en-US" altLang="en-US" sz="3200" dirty="0" smtClean="0">
              <a:solidFill>
                <a:srgbClr val="2353A0"/>
              </a:solidFill>
              <a:latin typeface="Gill Sans MT" panose="020B0502020104020203" pitchFamily="34" charset="0"/>
              <a:ea typeface="Verdana" panose="020B0604030504040204" pitchFamily="34" charset="0"/>
              <a:cs typeface="Leelawadee" panose="020B0502040204020203" pitchFamily="34" charset="-34"/>
            </a:endParaRPr>
          </a:p>
        </p:txBody>
      </p:sp>
      <p:pic>
        <p:nvPicPr>
          <p:cNvPr id="6" name="Picture 5" descr="Nordplus">
            <a:hlinkClick r:id="rId4" tooltip="&quot;Nordplus&quot;"/>
          </p:cNvPr>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860032" y="675671"/>
            <a:ext cx="2170430" cy="593090"/>
          </a:xfrm>
          <a:prstGeom prst="rect">
            <a:avLst/>
          </a:prstGeom>
          <a:noFill/>
          <a:ln>
            <a:noFill/>
          </a:ln>
        </p:spPr>
      </p:pic>
      <p:sp>
        <p:nvSpPr>
          <p:cNvPr id="2" name="TextBox 1"/>
          <p:cNvSpPr txBox="1"/>
          <p:nvPr/>
        </p:nvSpPr>
        <p:spPr>
          <a:xfrm>
            <a:off x="611560" y="3645024"/>
            <a:ext cx="6696744" cy="2677656"/>
          </a:xfrm>
          <a:prstGeom prst="rect">
            <a:avLst/>
          </a:prstGeom>
          <a:noFill/>
        </p:spPr>
        <p:txBody>
          <a:bodyPr wrap="square" rtlCol="0">
            <a:spAutoFit/>
          </a:bodyPr>
          <a:lstStyle/>
          <a:p>
            <a:pPr marL="285750" indent="-285750">
              <a:buFont typeface="Arial" panose="020B0604020202020204" pitchFamily="34" charset="0"/>
              <a:buChar char="•"/>
            </a:pPr>
            <a:r>
              <a:rPr lang="en-US" altLang="en-US" i="1" dirty="0" smtClean="0">
                <a:latin typeface="Verdana" panose="020B0604030504040204" pitchFamily="34" charset="0"/>
                <a:ea typeface="Verdana" panose="020B0604030504040204" pitchFamily="34" charset="0"/>
                <a:cs typeface="Verdana" panose="020B0604030504040204" pitchFamily="34" charset="0"/>
              </a:rPr>
              <a:t>NOBANET </a:t>
            </a:r>
            <a:r>
              <a:rPr lang="en-US" altLang="en-US" i="1" dirty="0">
                <a:latin typeface="Verdana" panose="020B0604030504040204" pitchFamily="34" charset="0"/>
                <a:ea typeface="Verdana" panose="020B0604030504040204" pitchFamily="34" charset="0"/>
                <a:cs typeface="Verdana" panose="020B0604030504040204" pitchFamily="34" charset="0"/>
              </a:rPr>
              <a:t>develops new knowledge </a:t>
            </a:r>
            <a:r>
              <a:rPr lang="en-US" altLang="en-US" i="1" dirty="0" smtClean="0">
                <a:latin typeface="Verdana" panose="020B0604030504040204" pitchFamily="34" charset="0"/>
                <a:ea typeface="Verdana" panose="020B0604030504040204" pitchFamily="34" charset="0"/>
                <a:cs typeface="Verdana" panose="020B0604030504040204" pitchFamily="34" charset="0"/>
              </a:rPr>
              <a:t>and learning materials on </a:t>
            </a:r>
            <a:r>
              <a:rPr lang="en-US" altLang="en-US" i="1" dirty="0">
                <a:latin typeface="Verdana" panose="020B0604030504040204" pitchFamily="34" charset="0"/>
                <a:ea typeface="Verdana" panose="020B0604030504040204" pitchFamily="34" charset="0"/>
                <a:cs typeface="Verdana" panose="020B0604030504040204" pitchFamily="34" charset="0"/>
              </a:rPr>
              <a:t>successful </a:t>
            </a:r>
            <a:r>
              <a:rPr lang="en-US" altLang="en-US" i="1" dirty="0" err="1" smtClean="0">
                <a:latin typeface="Verdana" panose="020B0604030504040204" pitchFamily="34" charset="0"/>
                <a:ea typeface="Verdana" panose="020B0604030504040204" pitchFamily="34" charset="0"/>
                <a:cs typeface="Verdana" panose="020B0604030504040204" pitchFamily="34" charset="0"/>
              </a:rPr>
              <a:t>internationalisation</a:t>
            </a:r>
            <a:r>
              <a:rPr lang="en-US" altLang="en-US" i="1" dirty="0" smtClean="0">
                <a:latin typeface="Verdana" panose="020B0604030504040204" pitchFamily="34" charset="0"/>
                <a:ea typeface="Verdana" panose="020B0604030504040204" pitchFamily="34" charset="0"/>
                <a:cs typeface="Verdana" panose="020B0604030504040204" pitchFamily="34" charset="0"/>
              </a:rPr>
              <a:t> </a:t>
            </a:r>
            <a:r>
              <a:rPr lang="en-US" altLang="en-US" i="1" dirty="0">
                <a:latin typeface="Verdana" panose="020B0604030504040204" pitchFamily="34" charset="0"/>
                <a:ea typeface="Verdana" panose="020B0604030504040204" pitchFamily="34" charset="0"/>
                <a:cs typeface="Verdana" panose="020B0604030504040204" pitchFamily="34" charset="0"/>
              </a:rPr>
              <a:t>of </a:t>
            </a:r>
            <a:r>
              <a:rPr lang="en-US" altLang="en-US" i="1" dirty="0" smtClean="0">
                <a:latin typeface="Verdana" panose="020B0604030504040204" pitchFamily="34" charset="0"/>
                <a:ea typeface="Verdana" panose="020B0604030504040204" pitchFamily="34" charset="0"/>
                <a:cs typeface="Verdana" panose="020B0604030504040204" pitchFamily="34" charset="0"/>
              </a:rPr>
              <a:t>SMEs</a:t>
            </a:r>
          </a:p>
          <a:p>
            <a:endParaRPr lang="en-US" altLang="en-US" i="1" dirty="0" smtClean="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altLang="en-US" i="1" dirty="0" smtClean="0">
                <a:latin typeface="Verdana" panose="020B0604030504040204" pitchFamily="34" charset="0"/>
                <a:ea typeface="Verdana" panose="020B0604030504040204" pitchFamily="34" charset="0"/>
                <a:cs typeface="Verdana" panose="020B0604030504040204" pitchFamily="34" charset="0"/>
              </a:rPr>
              <a:t>The </a:t>
            </a:r>
            <a:r>
              <a:rPr lang="en-US" altLang="en-US" i="1" dirty="0">
                <a:latin typeface="Verdana" panose="020B0604030504040204" pitchFamily="34" charset="0"/>
                <a:ea typeface="Verdana" panose="020B0604030504040204" pitchFamily="34" charset="0"/>
                <a:cs typeface="Verdana" panose="020B0604030504040204" pitchFamily="34" charset="0"/>
              </a:rPr>
              <a:t>network also provides </a:t>
            </a:r>
            <a:r>
              <a:rPr lang="en-US" altLang="en-US" i="1" dirty="0" smtClean="0">
                <a:latin typeface="Verdana" panose="020B0604030504040204" pitchFamily="34" charset="0"/>
                <a:ea typeface="Verdana" panose="020B0604030504040204" pitchFamily="34" charset="0"/>
                <a:cs typeface="Verdana" panose="020B0604030504040204" pitchFamily="34" charset="0"/>
              </a:rPr>
              <a:t>individual support </a:t>
            </a:r>
            <a:r>
              <a:rPr lang="en-US" altLang="en-US" i="1" dirty="0">
                <a:latin typeface="Verdana" panose="020B0604030504040204" pitchFamily="34" charset="0"/>
                <a:ea typeface="Verdana" panose="020B0604030504040204" pitchFamily="34" charset="0"/>
                <a:cs typeface="Verdana" panose="020B0604030504040204" pitchFamily="34" charset="0"/>
              </a:rPr>
              <a:t>to SMEs wanting to go </a:t>
            </a:r>
            <a:r>
              <a:rPr lang="en-US" altLang="en-US" i="1" dirty="0" smtClean="0">
                <a:latin typeface="Verdana" panose="020B0604030504040204" pitchFamily="34" charset="0"/>
                <a:ea typeface="Verdana" panose="020B0604030504040204" pitchFamily="34" charset="0"/>
                <a:cs typeface="Verdana" panose="020B0604030504040204" pitchFamily="34" charset="0"/>
              </a:rPr>
              <a:t>international</a:t>
            </a:r>
          </a:p>
          <a:p>
            <a:pPr marL="285750" indent="-285750">
              <a:buFont typeface="Arial" panose="020B0604020202020204" pitchFamily="34" charset="0"/>
              <a:buChar char="•"/>
            </a:pPr>
            <a:endParaRPr lang="en-US" altLang="en-US" i="1"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altLang="en-US" i="1" dirty="0">
                <a:latin typeface="Verdana" panose="020B0604030504040204" pitchFamily="34" charset="0"/>
                <a:ea typeface="Verdana" panose="020B0604030504040204" pitchFamily="34" charset="0"/>
                <a:cs typeface="Verdana" panose="020B0604030504040204" pitchFamily="34" charset="0"/>
              </a:rPr>
              <a:t>For the students, </a:t>
            </a:r>
            <a:r>
              <a:rPr lang="en-US" altLang="en-US" i="1" dirty="0" err="1" smtClean="0">
                <a:latin typeface="Verdana" panose="020B0604030504040204" pitchFamily="34" charset="0"/>
                <a:ea typeface="Verdana" panose="020B0604030504040204" pitchFamily="34" charset="0"/>
                <a:cs typeface="Verdana" panose="020B0604030504040204" pitchFamily="34" charset="0"/>
              </a:rPr>
              <a:t>Nobanet</a:t>
            </a:r>
            <a:r>
              <a:rPr lang="en-US" altLang="en-US" i="1" dirty="0" smtClean="0">
                <a:latin typeface="Verdana" panose="020B0604030504040204" pitchFamily="34" charset="0"/>
                <a:ea typeface="Verdana" panose="020B0604030504040204" pitchFamily="34" charset="0"/>
                <a:cs typeface="Verdana" panose="020B0604030504040204" pitchFamily="34" charset="0"/>
              </a:rPr>
              <a:t> means a </a:t>
            </a:r>
            <a:r>
              <a:rPr lang="en-US" altLang="en-US" i="1" dirty="0">
                <a:latin typeface="Verdana" panose="020B0604030504040204" pitchFamily="34" charset="0"/>
                <a:ea typeface="Verdana" panose="020B0604030504040204" pitchFamily="34" charset="0"/>
                <a:cs typeface="Verdana" panose="020B0604030504040204" pitchFamily="34" charset="0"/>
              </a:rPr>
              <a:t>more practice-oriented learning </a:t>
            </a:r>
            <a:r>
              <a:rPr lang="en-US" altLang="en-US" i="1" dirty="0" smtClean="0">
                <a:latin typeface="Verdana" panose="020B0604030504040204" pitchFamily="34" charset="0"/>
                <a:ea typeface="Verdana" panose="020B0604030504040204" pitchFamily="34" charset="0"/>
                <a:cs typeface="Verdana" panose="020B0604030504040204" pitchFamily="34" charset="0"/>
              </a:rPr>
              <a:t>experience</a:t>
            </a:r>
            <a:endParaRPr lang="en-US" altLang="en-US" i="1" dirty="0">
              <a:latin typeface="Verdana" panose="020B0604030504040204" pitchFamily="34" charset="0"/>
              <a:ea typeface="Verdana" panose="020B0604030504040204" pitchFamily="34" charset="0"/>
              <a:cs typeface="Verdana" panose="020B0604030504040204" pitchFamily="34" charset="0"/>
            </a:endParaRPr>
          </a:p>
          <a:p>
            <a:endParaRPr lang="en-US" altLang="en-US" sz="2400" i="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xmlns="" val="2026695184"/>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altLang="en-US" sz="3200" dirty="0"/>
              <a:t>NOBANET </a:t>
            </a:r>
            <a:r>
              <a:rPr lang="fi-FI" altLang="en-US" sz="3200" dirty="0" smtClean="0"/>
              <a:t>– </a:t>
            </a:r>
            <a:r>
              <a:rPr lang="en-US" altLang="en-US" sz="3200" dirty="0" smtClean="0"/>
              <a:t>partners from 8 countries</a:t>
            </a:r>
            <a:endParaRPr lang="en-US" sz="3200" dirty="0"/>
          </a:p>
        </p:txBody>
      </p:sp>
      <p:sp>
        <p:nvSpPr>
          <p:cNvPr id="3" name="Content Placeholder 2"/>
          <p:cNvSpPr>
            <a:spLocks noGrp="1"/>
          </p:cNvSpPr>
          <p:nvPr>
            <p:ph idx="1"/>
          </p:nvPr>
        </p:nvSpPr>
        <p:spPr>
          <a:xfrm>
            <a:off x="395536" y="1484784"/>
            <a:ext cx="8568952" cy="5373216"/>
          </a:xfrm>
        </p:spPr>
        <p:txBody>
          <a:bodyPr>
            <a:normAutofit fontScale="47500" lnSpcReduction="20000"/>
          </a:bodyPr>
          <a:lstStyle/>
          <a:p>
            <a:pPr marL="0" indent="0">
              <a:lnSpc>
                <a:spcPct val="80000"/>
              </a:lnSpc>
              <a:spcBef>
                <a:spcPts val="600"/>
              </a:spcBef>
              <a:spcAft>
                <a:spcPts val="600"/>
              </a:spcAft>
              <a:buNone/>
              <a:defRPr/>
            </a:pPr>
            <a:r>
              <a:rPr lang="sv-FI" sz="3800" i="1" dirty="0"/>
              <a:t>Higher Education Institutions (HEIs)</a:t>
            </a:r>
          </a:p>
          <a:p>
            <a:pPr>
              <a:lnSpc>
                <a:spcPct val="80000"/>
              </a:lnSpc>
              <a:spcBef>
                <a:spcPts val="600"/>
              </a:spcBef>
              <a:spcAft>
                <a:spcPts val="600"/>
              </a:spcAft>
              <a:buClr>
                <a:srgbClr val="2353A0"/>
              </a:buClr>
              <a:buFont typeface="Wingdings" panose="05000000000000000000" pitchFamily="2" charset="2"/>
              <a:buChar char="§"/>
              <a:tabLst>
                <a:tab pos="1250950" algn="l"/>
                <a:tab pos="1438275" algn="l"/>
              </a:tabLst>
              <a:defRPr/>
            </a:pPr>
            <a:r>
              <a:rPr lang="en-US" sz="3400" dirty="0" smtClean="0"/>
              <a:t>Denmark:	EAL</a:t>
            </a:r>
            <a:r>
              <a:rPr lang="en-US" sz="3400" dirty="0"/>
              <a:t>, Odense</a:t>
            </a:r>
          </a:p>
          <a:p>
            <a:pPr>
              <a:lnSpc>
                <a:spcPct val="80000"/>
              </a:lnSpc>
              <a:spcBef>
                <a:spcPts val="600"/>
              </a:spcBef>
              <a:spcAft>
                <a:spcPts val="600"/>
              </a:spcAft>
              <a:buClr>
                <a:srgbClr val="2353A0"/>
              </a:buClr>
              <a:buFont typeface="Wingdings" panose="05000000000000000000" pitchFamily="2" charset="2"/>
              <a:buChar char="§"/>
              <a:tabLst>
                <a:tab pos="1250950" algn="l"/>
              </a:tabLst>
              <a:defRPr/>
            </a:pPr>
            <a:r>
              <a:rPr lang="fi-FI" sz="3400" dirty="0" smtClean="0"/>
              <a:t>Estonia	: TTK </a:t>
            </a:r>
            <a:r>
              <a:rPr lang="fi-FI" sz="3400" dirty="0" err="1" smtClean="0"/>
              <a:t>University</a:t>
            </a:r>
            <a:r>
              <a:rPr lang="fi-FI" sz="3400" dirty="0" smtClean="0"/>
              <a:t> </a:t>
            </a:r>
            <a:r>
              <a:rPr lang="fi-FI" sz="3400" dirty="0"/>
              <a:t>of </a:t>
            </a:r>
            <a:r>
              <a:rPr lang="fi-FI" sz="3400" dirty="0" err="1"/>
              <a:t>Applied</a:t>
            </a:r>
            <a:r>
              <a:rPr lang="fi-FI" sz="3400" dirty="0"/>
              <a:t> </a:t>
            </a:r>
            <a:r>
              <a:rPr lang="fi-FI" sz="3400" dirty="0" smtClean="0"/>
              <a:t>Sciences, </a:t>
            </a:r>
            <a:r>
              <a:rPr lang="fi-FI" sz="3400" dirty="0" err="1" smtClean="0"/>
              <a:t>Tallinn</a:t>
            </a:r>
            <a:endParaRPr lang="fi-FI" sz="3400" dirty="0"/>
          </a:p>
          <a:p>
            <a:pPr marL="0" indent="0">
              <a:lnSpc>
                <a:spcPct val="80000"/>
              </a:lnSpc>
              <a:spcBef>
                <a:spcPts val="600"/>
              </a:spcBef>
              <a:spcAft>
                <a:spcPts val="600"/>
              </a:spcAft>
              <a:buClr>
                <a:srgbClr val="2353A0"/>
              </a:buClr>
              <a:buNone/>
              <a:tabLst>
                <a:tab pos="1438275" algn="l"/>
              </a:tabLst>
              <a:defRPr/>
            </a:pPr>
            <a:r>
              <a:rPr lang="fi-FI" sz="3400" dirty="0"/>
              <a:t> </a:t>
            </a:r>
            <a:r>
              <a:rPr lang="fi-FI" sz="3400" dirty="0" smtClean="0"/>
              <a:t>                 	Estonian </a:t>
            </a:r>
            <a:r>
              <a:rPr lang="fi-FI" sz="3400" dirty="0" err="1"/>
              <a:t>Entrepreneurship</a:t>
            </a:r>
            <a:r>
              <a:rPr lang="fi-FI" sz="3400" dirty="0"/>
              <a:t> </a:t>
            </a:r>
            <a:r>
              <a:rPr lang="fi-FI" sz="3400" dirty="0" err="1"/>
              <a:t>University</a:t>
            </a:r>
            <a:r>
              <a:rPr lang="fi-FI" sz="3400" dirty="0"/>
              <a:t> of </a:t>
            </a:r>
            <a:r>
              <a:rPr lang="fi-FI" sz="3400" dirty="0" err="1" smtClean="0"/>
              <a:t>Applied</a:t>
            </a:r>
            <a:r>
              <a:rPr lang="fi-FI" sz="3400" dirty="0" smtClean="0"/>
              <a:t> Sciences, </a:t>
            </a:r>
            <a:r>
              <a:rPr lang="fi-FI" sz="3400" dirty="0" err="1" smtClean="0"/>
              <a:t>Tallinn</a:t>
            </a:r>
            <a:endParaRPr lang="fi-FI" sz="3400" dirty="0"/>
          </a:p>
          <a:p>
            <a:pPr>
              <a:lnSpc>
                <a:spcPct val="80000"/>
              </a:lnSpc>
              <a:spcBef>
                <a:spcPts val="600"/>
              </a:spcBef>
              <a:spcAft>
                <a:spcPts val="600"/>
              </a:spcAft>
              <a:buClr>
                <a:srgbClr val="2353A0"/>
              </a:buClr>
              <a:buFont typeface="Wingdings" panose="05000000000000000000" pitchFamily="2" charset="2"/>
              <a:buChar char="§"/>
              <a:tabLst>
                <a:tab pos="1250950" algn="l"/>
                <a:tab pos="1438275" algn="l"/>
              </a:tabLst>
              <a:defRPr/>
            </a:pPr>
            <a:r>
              <a:rPr lang="en-US" sz="3400" dirty="0" smtClean="0"/>
              <a:t>Finland	: 	Arcada </a:t>
            </a:r>
            <a:r>
              <a:rPr lang="en-US" sz="3400" dirty="0"/>
              <a:t>University of Applied </a:t>
            </a:r>
            <a:r>
              <a:rPr lang="en-US" sz="3400" dirty="0" smtClean="0"/>
              <a:t>Sciences, </a:t>
            </a:r>
            <a:r>
              <a:rPr lang="en-US" sz="3400" dirty="0"/>
              <a:t>Helsinki</a:t>
            </a:r>
          </a:p>
          <a:p>
            <a:pPr>
              <a:lnSpc>
                <a:spcPct val="80000"/>
              </a:lnSpc>
              <a:spcBef>
                <a:spcPts val="600"/>
              </a:spcBef>
              <a:spcAft>
                <a:spcPts val="600"/>
              </a:spcAft>
              <a:buClr>
                <a:srgbClr val="2353A0"/>
              </a:buClr>
              <a:buFont typeface="Wingdings" panose="05000000000000000000" pitchFamily="2" charset="2"/>
              <a:buChar char="§"/>
              <a:tabLst>
                <a:tab pos="1250950" algn="l"/>
                <a:tab pos="1438275" algn="l"/>
              </a:tabLst>
              <a:defRPr/>
            </a:pPr>
            <a:r>
              <a:rPr lang="fi-FI" sz="3400" dirty="0" err="1" smtClean="0"/>
              <a:t>Iceland</a:t>
            </a:r>
            <a:r>
              <a:rPr lang="fi-FI" sz="3400" dirty="0" smtClean="0"/>
              <a:t>	:	</a:t>
            </a:r>
            <a:r>
              <a:rPr lang="fi-FI" sz="3400" dirty="0" err="1" smtClean="0"/>
              <a:t>Akureyri</a:t>
            </a:r>
            <a:r>
              <a:rPr lang="fi-FI" sz="3400" dirty="0" smtClean="0"/>
              <a:t> </a:t>
            </a:r>
            <a:r>
              <a:rPr lang="fi-FI" sz="3400" dirty="0" err="1" smtClean="0"/>
              <a:t>Universtity</a:t>
            </a:r>
            <a:r>
              <a:rPr lang="fi-FI" sz="3400" dirty="0" smtClean="0"/>
              <a:t>/School of Business </a:t>
            </a:r>
            <a:r>
              <a:rPr lang="fi-FI" sz="3400" dirty="0"/>
              <a:t>and Science, </a:t>
            </a:r>
            <a:r>
              <a:rPr lang="fi-FI" sz="3400" dirty="0" err="1"/>
              <a:t>Akureyri</a:t>
            </a:r>
            <a:endParaRPr lang="fi-FI" sz="3400" dirty="0" smtClean="0"/>
          </a:p>
          <a:p>
            <a:pPr>
              <a:lnSpc>
                <a:spcPct val="80000"/>
              </a:lnSpc>
              <a:spcBef>
                <a:spcPts val="600"/>
              </a:spcBef>
              <a:spcAft>
                <a:spcPts val="600"/>
              </a:spcAft>
              <a:buClr>
                <a:srgbClr val="2353A0"/>
              </a:buClr>
              <a:buFont typeface="Wingdings" panose="05000000000000000000" pitchFamily="2" charset="2"/>
              <a:buChar char="§"/>
              <a:tabLst>
                <a:tab pos="1250950" algn="l"/>
                <a:tab pos="1438275" algn="l"/>
              </a:tabLst>
              <a:defRPr/>
            </a:pPr>
            <a:r>
              <a:rPr lang="fi-FI" sz="3400" dirty="0" smtClean="0"/>
              <a:t>Latvia	: 	</a:t>
            </a:r>
            <a:r>
              <a:rPr lang="en-US" sz="3400" dirty="0" err="1" smtClean="0"/>
              <a:t>Vidzeme</a:t>
            </a:r>
            <a:r>
              <a:rPr lang="en-US" sz="3400" dirty="0" smtClean="0"/>
              <a:t> </a:t>
            </a:r>
            <a:r>
              <a:rPr lang="en-US" sz="3400" dirty="0"/>
              <a:t>University of Applied Sciences, </a:t>
            </a:r>
            <a:r>
              <a:rPr lang="en-US" sz="3400" dirty="0" err="1"/>
              <a:t>Valmiera</a:t>
            </a:r>
            <a:endParaRPr lang="en-US" sz="3400" dirty="0"/>
          </a:p>
          <a:p>
            <a:pPr>
              <a:lnSpc>
                <a:spcPct val="80000"/>
              </a:lnSpc>
              <a:spcBef>
                <a:spcPts val="600"/>
              </a:spcBef>
              <a:spcAft>
                <a:spcPts val="600"/>
              </a:spcAft>
              <a:buClr>
                <a:srgbClr val="2353A0"/>
              </a:buClr>
              <a:buFont typeface="Wingdings" panose="05000000000000000000" pitchFamily="2" charset="2"/>
              <a:buChar char="§"/>
              <a:tabLst>
                <a:tab pos="1438275" algn="l"/>
              </a:tabLst>
              <a:defRPr/>
            </a:pPr>
            <a:r>
              <a:rPr lang="en-US" sz="3400" dirty="0" smtClean="0"/>
              <a:t>Lithuania:	</a:t>
            </a:r>
            <a:r>
              <a:rPr lang="en-US" sz="3400" dirty="0" err="1" smtClean="0"/>
              <a:t>Kauno</a:t>
            </a:r>
            <a:r>
              <a:rPr lang="en-US" sz="3400" dirty="0" smtClean="0"/>
              <a:t> </a:t>
            </a:r>
            <a:r>
              <a:rPr lang="en-US" sz="3400" dirty="0" err="1" smtClean="0"/>
              <a:t>Kolegija</a:t>
            </a:r>
            <a:r>
              <a:rPr lang="en-US" sz="3400" dirty="0" smtClean="0"/>
              <a:t>/ </a:t>
            </a:r>
            <a:r>
              <a:rPr lang="en-US" sz="3400" dirty="0"/>
              <a:t>University of Applied </a:t>
            </a:r>
            <a:r>
              <a:rPr lang="en-US" sz="3400" dirty="0" smtClean="0"/>
              <a:t>Sciences, Kaunas</a:t>
            </a:r>
            <a:endParaRPr lang="en-GB" sz="3400" dirty="0"/>
          </a:p>
          <a:p>
            <a:pPr>
              <a:lnSpc>
                <a:spcPct val="80000"/>
              </a:lnSpc>
              <a:spcBef>
                <a:spcPts val="600"/>
              </a:spcBef>
              <a:spcAft>
                <a:spcPts val="600"/>
              </a:spcAft>
              <a:buClr>
                <a:srgbClr val="2353A0"/>
              </a:buClr>
              <a:buFont typeface="Wingdings" panose="05000000000000000000" pitchFamily="2" charset="2"/>
              <a:buChar char="§"/>
              <a:tabLst>
                <a:tab pos="1250950" algn="l"/>
                <a:tab pos="1438275" algn="l"/>
              </a:tabLst>
              <a:defRPr/>
            </a:pPr>
            <a:r>
              <a:rPr lang="fi-FI" sz="3400" dirty="0" err="1" smtClean="0"/>
              <a:t>Norway</a:t>
            </a:r>
            <a:r>
              <a:rPr lang="fi-FI" sz="3400" dirty="0" smtClean="0"/>
              <a:t>	:	</a:t>
            </a:r>
            <a:r>
              <a:rPr lang="fi-FI" sz="3400" dirty="0" err="1" smtClean="0"/>
              <a:t>Westerdals</a:t>
            </a:r>
            <a:r>
              <a:rPr lang="fi-FI" sz="3400" dirty="0" smtClean="0"/>
              <a:t> – Oslo School of </a:t>
            </a:r>
            <a:r>
              <a:rPr lang="fi-FI" sz="3400" dirty="0" err="1" smtClean="0"/>
              <a:t>Arts</a:t>
            </a:r>
            <a:r>
              <a:rPr lang="fi-FI" sz="3400" dirty="0" smtClean="0"/>
              <a:t>, </a:t>
            </a:r>
            <a:r>
              <a:rPr lang="fi-FI" sz="3400" dirty="0" err="1" smtClean="0"/>
              <a:t>Communication</a:t>
            </a:r>
            <a:r>
              <a:rPr lang="fi-FI" sz="3400" dirty="0" smtClean="0"/>
              <a:t> and Technology</a:t>
            </a:r>
          </a:p>
          <a:p>
            <a:pPr>
              <a:lnSpc>
                <a:spcPct val="80000"/>
              </a:lnSpc>
              <a:spcBef>
                <a:spcPts val="600"/>
              </a:spcBef>
              <a:spcAft>
                <a:spcPts val="600"/>
              </a:spcAft>
              <a:buClr>
                <a:srgbClr val="2353A0"/>
              </a:buClr>
              <a:buFont typeface="Wingdings" panose="05000000000000000000" pitchFamily="2" charset="2"/>
              <a:buChar char="§"/>
              <a:tabLst>
                <a:tab pos="1250950" algn="l"/>
                <a:tab pos="1438275" algn="l"/>
              </a:tabLst>
              <a:defRPr/>
            </a:pPr>
            <a:r>
              <a:rPr lang="fi-FI" sz="3400" dirty="0" err="1" smtClean="0"/>
              <a:t>Sweden</a:t>
            </a:r>
            <a:r>
              <a:rPr lang="fi-FI" sz="3400" dirty="0" smtClean="0"/>
              <a:t>	:	School of </a:t>
            </a:r>
            <a:r>
              <a:rPr lang="fi-FI" sz="3400" dirty="0" err="1" smtClean="0"/>
              <a:t>Education</a:t>
            </a:r>
            <a:r>
              <a:rPr lang="fi-FI" sz="3400" dirty="0" smtClean="0"/>
              <a:t> and </a:t>
            </a:r>
            <a:r>
              <a:rPr lang="fi-FI" sz="3400" dirty="0" err="1" smtClean="0"/>
              <a:t>Communication</a:t>
            </a:r>
            <a:r>
              <a:rPr lang="fi-FI" sz="3400" dirty="0" smtClean="0"/>
              <a:t> at Jönköping </a:t>
            </a:r>
            <a:r>
              <a:rPr lang="fi-FI" sz="3400" dirty="0" err="1" smtClean="0"/>
              <a:t>University</a:t>
            </a:r>
            <a:endParaRPr lang="en-US" sz="3400" dirty="0" smtClean="0"/>
          </a:p>
          <a:p>
            <a:pPr lvl="1">
              <a:lnSpc>
                <a:spcPct val="80000"/>
              </a:lnSpc>
              <a:spcBef>
                <a:spcPts val="600"/>
              </a:spcBef>
              <a:defRPr/>
            </a:pPr>
            <a:endParaRPr lang="fi-FI" sz="2600" dirty="0"/>
          </a:p>
          <a:p>
            <a:pPr marL="0" indent="0">
              <a:lnSpc>
                <a:spcPct val="110000"/>
              </a:lnSpc>
              <a:spcBef>
                <a:spcPts val="600"/>
              </a:spcBef>
              <a:buNone/>
              <a:defRPr/>
            </a:pPr>
            <a:r>
              <a:rPr lang="en-US" sz="3800" i="1" dirty="0"/>
              <a:t>Partner SMEs and </a:t>
            </a:r>
            <a:r>
              <a:rPr lang="en-US" sz="3800" i="1" dirty="0" smtClean="0"/>
              <a:t>entrepreneurial/trade/NGO </a:t>
            </a:r>
            <a:r>
              <a:rPr lang="en-US" sz="3800" i="1" dirty="0" err="1"/>
              <a:t>organisations</a:t>
            </a:r>
            <a:r>
              <a:rPr lang="en-US" sz="3800" i="1" dirty="0"/>
              <a:t> in the Nordic and Baltic </a:t>
            </a:r>
            <a:r>
              <a:rPr lang="en-US" sz="3800" i="1" dirty="0" smtClean="0"/>
              <a:t>countries</a:t>
            </a:r>
            <a:endParaRPr lang="en-US" sz="3800" i="1" dirty="0"/>
          </a:p>
          <a:p>
            <a:pPr>
              <a:spcBef>
                <a:spcPts val="600"/>
              </a:spcBef>
              <a:buClr>
                <a:srgbClr val="2353A0"/>
              </a:buClr>
              <a:buFont typeface="Wingdings" panose="05000000000000000000" pitchFamily="2" charset="2"/>
              <a:buChar char="§"/>
              <a:defRPr/>
            </a:pPr>
            <a:r>
              <a:rPr lang="fi-FI" sz="3400" dirty="0"/>
              <a:t>AIESEC in </a:t>
            </a:r>
            <a:r>
              <a:rPr lang="fi-FI" sz="3400" dirty="0" smtClean="0"/>
              <a:t>Finland</a:t>
            </a:r>
            <a:endParaRPr lang="en-US" sz="3400" dirty="0"/>
          </a:p>
          <a:p>
            <a:pPr>
              <a:spcBef>
                <a:spcPts val="600"/>
              </a:spcBef>
              <a:buClr>
                <a:srgbClr val="2353A0"/>
              </a:buClr>
              <a:buFont typeface="Wingdings" panose="05000000000000000000" pitchFamily="2" charset="2"/>
              <a:buChar char="§"/>
              <a:defRPr/>
            </a:pPr>
            <a:r>
              <a:rPr lang="en-US" sz="3400" dirty="0"/>
              <a:t>TRAL Union of Professional business graduates in Finland</a:t>
            </a:r>
          </a:p>
          <a:p>
            <a:pPr>
              <a:spcBef>
                <a:spcPts val="600"/>
              </a:spcBef>
              <a:buClr>
                <a:srgbClr val="2353A0"/>
              </a:buClr>
              <a:buFont typeface="Wingdings" panose="05000000000000000000" pitchFamily="2" charset="2"/>
              <a:buChar char="§"/>
              <a:defRPr/>
            </a:pPr>
            <a:r>
              <a:rPr lang="fi-FI" sz="3400" dirty="0" err="1"/>
              <a:t>Valmiera</a:t>
            </a:r>
            <a:r>
              <a:rPr lang="fi-FI" sz="3400" dirty="0"/>
              <a:t> Business </a:t>
            </a:r>
            <a:r>
              <a:rPr lang="en-US" sz="3400" dirty="0"/>
              <a:t>and Innovation </a:t>
            </a:r>
            <a:r>
              <a:rPr lang="fi-FI" sz="3400" dirty="0" err="1"/>
              <a:t>Incubator</a:t>
            </a:r>
            <a:r>
              <a:rPr lang="fi-FI" sz="3400" dirty="0"/>
              <a:t>, Latvia </a:t>
            </a:r>
            <a:endParaRPr lang="fi-FI" sz="3400" dirty="0" smtClean="0"/>
          </a:p>
          <a:p>
            <a:pPr>
              <a:spcBef>
                <a:spcPts val="600"/>
              </a:spcBef>
              <a:buClr>
                <a:srgbClr val="2353A0"/>
              </a:buClr>
              <a:buFont typeface="Wingdings" panose="05000000000000000000" pitchFamily="2" charset="2"/>
              <a:buChar char="§"/>
              <a:defRPr/>
            </a:pPr>
            <a:r>
              <a:rPr lang="fi-FI" sz="3400" dirty="0"/>
              <a:t>GOI Finland Oy-</a:t>
            </a:r>
            <a:r>
              <a:rPr lang="fi-FI" sz="3400" dirty="0" err="1"/>
              <a:t>GOInternational</a:t>
            </a:r>
            <a:r>
              <a:rPr lang="fi-FI" sz="3400" dirty="0"/>
              <a:t> Finland</a:t>
            </a:r>
            <a:endParaRPr lang="fi-FI" sz="3400" dirty="0" smtClean="0"/>
          </a:p>
          <a:p>
            <a:pPr>
              <a:spcBef>
                <a:spcPts val="600"/>
              </a:spcBef>
              <a:buClr>
                <a:srgbClr val="2353A0"/>
              </a:buClr>
              <a:buFont typeface="Wingdings" panose="05000000000000000000" pitchFamily="2" charset="2"/>
              <a:buChar char="§"/>
              <a:defRPr/>
            </a:pPr>
            <a:endParaRPr lang="fi-FI" sz="3400" dirty="0"/>
          </a:p>
          <a:p>
            <a:pPr lvl="1">
              <a:lnSpc>
                <a:spcPct val="80000"/>
              </a:lnSpc>
              <a:defRPr/>
            </a:pPr>
            <a:endParaRPr lang="en-US" sz="1800" b="1" dirty="0"/>
          </a:p>
        </p:txBody>
      </p:sp>
      <p:sp>
        <p:nvSpPr>
          <p:cNvPr id="4" name="Slide Number Placeholder 3"/>
          <p:cNvSpPr>
            <a:spLocks noGrp="1"/>
          </p:cNvSpPr>
          <p:nvPr>
            <p:ph type="sldNum" sz="quarter" idx="12"/>
          </p:nvPr>
        </p:nvSpPr>
        <p:spPr/>
        <p:txBody>
          <a:bodyPr/>
          <a:lstStyle/>
          <a:p>
            <a:fld id="{227F0B53-9592-4779-891F-997228E46E01}" type="slidenum">
              <a:rPr lang="sv-SE" smtClean="0"/>
              <a:pPr/>
              <a:t>3</a:t>
            </a:fld>
            <a:endParaRPr lang="sv-SE" dirty="0"/>
          </a:p>
        </p:txBody>
      </p:sp>
    </p:spTree>
    <p:extLst>
      <p:ext uri="{BB962C8B-B14F-4D97-AF65-F5344CB8AC3E}">
        <p14:creationId xmlns:p14="http://schemas.microsoft.com/office/powerpoint/2010/main" xmlns="" val="2333060352"/>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3200" dirty="0" smtClean="0"/>
              <a:t>Nobanet </a:t>
            </a:r>
            <a:r>
              <a:rPr lang="fi-FI" sz="3200" dirty="0" err="1" smtClean="0"/>
              <a:t>pedagogical</a:t>
            </a:r>
            <a:r>
              <a:rPr lang="fi-FI" sz="3200" dirty="0" smtClean="0"/>
              <a:t> </a:t>
            </a:r>
            <a:r>
              <a:rPr lang="fi-FI" sz="3200" dirty="0" err="1" smtClean="0"/>
              <a:t>model</a:t>
            </a:r>
            <a:r>
              <a:rPr lang="fi-FI" sz="3200" dirty="0" smtClean="0"/>
              <a:t>: CBA</a:t>
            </a:r>
            <a:endParaRPr lang="en-US" sz="3200" dirty="0"/>
          </a:p>
        </p:txBody>
      </p:sp>
      <p:sp>
        <p:nvSpPr>
          <p:cNvPr id="3" name="Content Placeholder 2"/>
          <p:cNvSpPr>
            <a:spLocks noGrp="1"/>
          </p:cNvSpPr>
          <p:nvPr>
            <p:ph idx="1"/>
          </p:nvPr>
        </p:nvSpPr>
        <p:spPr>
          <a:xfrm>
            <a:off x="457200" y="1863832"/>
            <a:ext cx="8229600" cy="4525963"/>
          </a:xfrm>
        </p:spPr>
        <p:txBody>
          <a:bodyPr>
            <a:normAutofit lnSpcReduction="10000"/>
          </a:bodyPr>
          <a:lstStyle/>
          <a:p>
            <a:pPr marL="0" indent="0" algn="just">
              <a:lnSpc>
                <a:spcPct val="107000"/>
              </a:lnSpc>
              <a:spcAft>
                <a:spcPts val="800"/>
              </a:spcAft>
              <a:buNone/>
            </a:pPr>
            <a:r>
              <a:rPr lang="en-US" sz="2800" b="1" dirty="0">
                <a:latin typeface="Calibri" panose="020F0502020204030204" pitchFamily="34" charset="0"/>
                <a:ea typeface="Calibri" panose="020F0502020204030204" pitchFamily="34" charset="0"/>
                <a:cs typeface="Times New Roman" panose="02020603050405020304" pitchFamily="18" charset="0"/>
              </a:rPr>
              <a:t>What is a </a:t>
            </a:r>
            <a:r>
              <a:rPr lang="en-US" sz="2800" b="1" dirty="0" smtClean="0">
                <a:latin typeface="Calibri" panose="020F0502020204030204" pitchFamily="34" charset="0"/>
                <a:ea typeface="Calibri" panose="020F0502020204030204" pitchFamily="34" charset="0"/>
                <a:cs typeface="Times New Roman" panose="02020603050405020304" pitchFamily="18" charset="0"/>
              </a:rPr>
              <a:t>CBA?</a:t>
            </a:r>
            <a:endParaRPr lang="fi-FI" sz="1800" dirty="0">
              <a:latin typeface="Arial" panose="020B0604020202020204" pitchFamily="34" charset="0"/>
              <a:ea typeface="Times New Roman" panose="02020603050405020304" pitchFamily="18" charset="0"/>
              <a:cs typeface="Arial Unicode MS"/>
            </a:endParaRPr>
          </a:p>
          <a:p>
            <a:pPr marL="457200" marR="802640" algn="just">
              <a:spcAft>
                <a:spcPts val="0"/>
              </a:spcAft>
            </a:pPr>
            <a:r>
              <a:rPr lang="en-GB" sz="2400" i="1" dirty="0">
                <a:latin typeface="Calibri" panose="020F0502020204030204" pitchFamily="34" charset="0"/>
                <a:ea typeface="Calibri" panose="020F0502020204030204" pitchFamily="34" charset="0"/>
                <a:cs typeface="Times New Roman" panose="02020603050405020304" pitchFamily="18" charset="0"/>
              </a:rPr>
              <a:t>A cross-border assignment (CBA) links education and business over national borders in a learning environment supported by information and communication technologies (ICTs).  In this environment, effective communications are created between students, faculty and company representatives, in order to carry out a specific and meaningful real-world assignment. The assignment supports the internationalisation of the company and also forms an integrated part of the student’s educational curriculum.</a:t>
            </a:r>
            <a:endParaRPr lang="fi-FI" sz="1800" dirty="0">
              <a:latin typeface="Arial" panose="020B0604020202020204" pitchFamily="34" charset="0"/>
              <a:ea typeface="Times New Roman" panose="02020603050405020304" pitchFamily="18" charset="0"/>
              <a:cs typeface="Arial Unicode MS"/>
            </a:endParaRPr>
          </a:p>
          <a:p>
            <a:pPr>
              <a:buClr>
                <a:schemeClr val="accent3"/>
              </a:buClr>
              <a:buFont typeface="Wingdings" panose="05000000000000000000" pitchFamily="2" charset="2"/>
              <a:buChar char="§"/>
            </a:pPr>
            <a:endParaRPr lang="en-US" sz="2400" dirty="0"/>
          </a:p>
        </p:txBody>
      </p:sp>
      <p:sp>
        <p:nvSpPr>
          <p:cNvPr id="4" name="Slide Number Placeholder 3"/>
          <p:cNvSpPr>
            <a:spLocks noGrp="1"/>
          </p:cNvSpPr>
          <p:nvPr>
            <p:ph type="sldNum" sz="quarter" idx="12"/>
          </p:nvPr>
        </p:nvSpPr>
        <p:spPr/>
        <p:txBody>
          <a:bodyPr/>
          <a:lstStyle/>
          <a:p>
            <a:fld id="{227F0B53-9592-4779-891F-997228E46E01}" type="slidenum">
              <a:rPr lang="sv-SE" smtClean="0"/>
              <a:pPr/>
              <a:t>4</a:t>
            </a:fld>
            <a:endParaRPr lang="sv-SE"/>
          </a:p>
        </p:txBody>
      </p:sp>
    </p:spTree>
    <p:extLst>
      <p:ext uri="{BB962C8B-B14F-4D97-AF65-F5344CB8AC3E}">
        <p14:creationId xmlns:p14="http://schemas.microsoft.com/office/powerpoint/2010/main" xmlns="" val="1099456871"/>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63832"/>
            <a:ext cx="8229600" cy="4525963"/>
          </a:xfrm>
        </p:spPr>
        <p:txBody>
          <a:bodyPr>
            <a:normAutofit/>
          </a:bodyPr>
          <a:lstStyle/>
          <a:p>
            <a:pPr>
              <a:buClr>
                <a:schemeClr val="accent3"/>
              </a:buClr>
              <a:buFont typeface="Wingdings" panose="05000000000000000000" pitchFamily="2" charset="2"/>
              <a:buChar char="§"/>
            </a:pPr>
            <a:r>
              <a:rPr lang="en-US" sz="2400" dirty="0" smtClean="0"/>
              <a:t>The CBAs provide </a:t>
            </a:r>
            <a:r>
              <a:rPr lang="en-US" sz="2400" dirty="0"/>
              <a:t>a genuine learning environment, where students and SMEs work closely together across national </a:t>
            </a:r>
            <a:r>
              <a:rPr lang="en-US" sz="2400" dirty="0" smtClean="0"/>
              <a:t>borders </a:t>
            </a:r>
          </a:p>
          <a:p>
            <a:pPr>
              <a:buClr>
                <a:schemeClr val="accent3"/>
              </a:buClr>
              <a:buFont typeface="Wingdings" panose="05000000000000000000" pitchFamily="2" charset="2"/>
              <a:buChar char="§"/>
            </a:pPr>
            <a:endParaRPr lang="en-US" sz="2400" dirty="0" smtClean="0"/>
          </a:p>
          <a:p>
            <a:pPr>
              <a:buClr>
                <a:schemeClr val="accent3"/>
              </a:buClr>
              <a:buFont typeface="Wingdings" panose="05000000000000000000" pitchFamily="2" charset="2"/>
              <a:buChar char="§"/>
            </a:pPr>
            <a:r>
              <a:rPr lang="en-US" sz="2400" dirty="0" smtClean="0"/>
              <a:t>The </a:t>
            </a:r>
            <a:r>
              <a:rPr lang="en-US" sz="2400" dirty="0"/>
              <a:t>CBAs directly link SMEs with faculty and students abroad; i.e. with their target </a:t>
            </a:r>
            <a:r>
              <a:rPr lang="en-US" sz="2400" dirty="0" smtClean="0"/>
              <a:t>markets </a:t>
            </a:r>
          </a:p>
          <a:p>
            <a:pPr marL="0" indent="0">
              <a:buClr>
                <a:schemeClr val="accent3"/>
              </a:buClr>
              <a:buNone/>
            </a:pPr>
            <a:endParaRPr lang="en-US" sz="2400" dirty="0" smtClean="0"/>
          </a:p>
        </p:txBody>
      </p:sp>
      <p:sp>
        <p:nvSpPr>
          <p:cNvPr id="4" name="Slide Number Placeholder 3"/>
          <p:cNvSpPr>
            <a:spLocks noGrp="1"/>
          </p:cNvSpPr>
          <p:nvPr>
            <p:ph type="sldNum" sz="quarter" idx="12"/>
          </p:nvPr>
        </p:nvSpPr>
        <p:spPr/>
        <p:txBody>
          <a:bodyPr/>
          <a:lstStyle/>
          <a:p>
            <a:fld id="{227F0B53-9592-4779-891F-997228E46E01}" type="slidenum">
              <a:rPr lang="sv-SE" smtClean="0"/>
              <a:pPr/>
              <a:t>5</a:t>
            </a:fld>
            <a:endParaRPr lang="sv-SE"/>
          </a:p>
        </p:txBody>
      </p:sp>
    </p:spTree>
    <p:extLst>
      <p:ext uri="{BB962C8B-B14F-4D97-AF65-F5344CB8AC3E}">
        <p14:creationId xmlns:p14="http://schemas.microsoft.com/office/powerpoint/2010/main" xmlns="" val="2477853463"/>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Examples of CBA tasks for students</a:t>
            </a:r>
            <a:endParaRPr lang="en-GB" sz="3200" dirty="0"/>
          </a:p>
        </p:txBody>
      </p:sp>
      <p:sp>
        <p:nvSpPr>
          <p:cNvPr id="3" name="Content Placeholder 2"/>
          <p:cNvSpPr>
            <a:spLocks noGrp="1"/>
          </p:cNvSpPr>
          <p:nvPr>
            <p:ph idx="1"/>
          </p:nvPr>
        </p:nvSpPr>
        <p:spPr/>
        <p:txBody>
          <a:bodyPr>
            <a:normAutofit fontScale="85000" lnSpcReduction="10000"/>
          </a:bodyPr>
          <a:lstStyle/>
          <a:p>
            <a:r>
              <a:rPr lang="en-GB" dirty="0" smtClean="0"/>
              <a:t>Developing international market entry plans</a:t>
            </a:r>
          </a:p>
          <a:p>
            <a:r>
              <a:rPr lang="en-GB" dirty="0" smtClean="0"/>
              <a:t>Participating in international business fairs</a:t>
            </a:r>
          </a:p>
          <a:p>
            <a:r>
              <a:rPr lang="en-GB" dirty="0" smtClean="0"/>
              <a:t>Researching customers’ preferences</a:t>
            </a:r>
          </a:p>
          <a:p>
            <a:r>
              <a:rPr lang="en-GB" dirty="0" smtClean="0"/>
              <a:t>Producing films and case stories</a:t>
            </a:r>
          </a:p>
          <a:p>
            <a:r>
              <a:rPr lang="en-GB" dirty="0" smtClean="0"/>
              <a:t>Testing products and services</a:t>
            </a:r>
          </a:p>
          <a:p>
            <a:r>
              <a:rPr lang="en-GB" dirty="0" smtClean="0"/>
              <a:t>Identifying resource efficient logistics solutions</a:t>
            </a:r>
          </a:p>
          <a:p>
            <a:r>
              <a:rPr lang="en-GB" dirty="0" smtClean="0"/>
              <a:t>Comparing business support functions in different countries</a:t>
            </a:r>
          </a:p>
          <a:p>
            <a:endParaRPr lang="en-GB" dirty="0" smtClean="0"/>
          </a:p>
          <a:p>
            <a:endParaRPr lang="en-GB" dirty="0"/>
          </a:p>
        </p:txBody>
      </p:sp>
      <p:sp>
        <p:nvSpPr>
          <p:cNvPr id="4" name="Slide Number Placeholder 3"/>
          <p:cNvSpPr>
            <a:spLocks noGrp="1"/>
          </p:cNvSpPr>
          <p:nvPr>
            <p:ph type="sldNum" sz="quarter" idx="12"/>
          </p:nvPr>
        </p:nvSpPr>
        <p:spPr/>
        <p:txBody>
          <a:bodyPr/>
          <a:lstStyle/>
          <a:p>
            <a:fld id="{227F0B53-9592-4779-891F-997228E46E01}" type="slidenum">
              <a:rPr lang="sv-SE" smtClean="0"/>
              <a:pPr/>
              <a:t>6</a:t>
            </a:fld>
            <a:endParaRPr lang="sv-SE"/>
          </a:p>
        </p:txBody>
      </p:sp>
    </p:spTree>
    <p:extLst>
      <p:ext uri="{BB962C8B-B14F-4D97-AF65-F5344CB8AC3E}">
        <p14:creationId xmlns:p14="http://schemas.microsoft.com/office/powerpoint/2010/main" xmlns="" val="2076034967"/>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stretch>
            <a:fillRect/>
          </a:stretch>
        </p:blipFill>
        <p:spPr>
          <a:xfrm>
            <a:off x="-268597" y="0"/>
            <a:ext cx="9412597" cy="6858000"/>
          </a:xfrm>
          <a:prstGeom prst="rect">
            <a:avLst/>
          </a:prstGeom>
        </p:spPr>
      </p:pic>
      <p:sp>
        <p:nvSpPr>
          <p:cNvPr id="4" name="Slide Number Placeholder 3"/>
          <p:cNvSpPr>
            <a:spLocks noGrp="1"/>
          </p:cNvSpPr>
          <p:nvPr>
            <p:ph type="sldNum" sz="quarter" idx="12"/>
          </p:nvPr>
        </p:nvSpPr>
        <p:spPr/>
        <p:txBody>
          <a:bodyPr/>
          <a:lstStyle/>
          <a:p>
            <a:fld id="{227F0B53-9592-4779-891F-997228E46E01}" type="slidenum">
              <a:rPr lang="sv-SE" smtClean="0"/>
              <a:pPr/>
              <a:t>7</a:t>
            </a:fld>
            <a:endParaRPr lang="sv-SE"/>
          </a:p>
        </p:txBody>
      </p:sp>
    </p:spTree>
    <p:extLst>
      <p:ext uri="{BB962C8B-B14F-4D97-AF65-F5344CB8AC3E}">
        <p14:creationId xmlns:p14="http://schemas.microsoft.com/office/powerpoint/2010/main" xmlns="" val="984439667"/>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Main players in a CBA</a:t>
            </a:r>
            <a:endParaRPr lang="en-US" sz="3200" b="1" dirty="0"/>
          </a:p>
        </p:txBody>
      </p:sp>
      <p:sp>
        <p:nvSpPr>
          <p:cNvPr id="3" name="Content Placeholder 2"/>
          <p:cNvSpPr>
            <a:spLocks noGrp="1"/>
          </p:cNvSpPr>
          <p:nvPr>
            <p:ph idx="1"/>
          </p:nvPr>
        </p:nvSpPr>
        <p:spPr>
          <a:xfrm>
            <a:off x="457200" y="1850385"/>
            <a:ext cx="8229600" cy="4525963"/>
          </a:xfrm>
        </p:spPr>
        <p:txBody>
          <a:bodyPr>
            <a:normAutofit/>
          </a:bodyPr>
          <a:lstStyle/>
          <a:p>
            <a:pPr marL="0" indent="0" algn="ctr">
              <a:buNone/>
            </a:pPr>
            <a:r>
              <a:rPr lang="en-US" sz="2400" b="1" dirty="0" smtClean="0"/>
              <a:t>1. A </a:t>
            </a:r>
            <a:r>
              <a:rPr lang="en-US" sz="2400" b="1" dirty="0"/>
              <a:t>team of </a:t>
            </a:r>
            <a:r>
              <a:rPr lang="en-US" sz="2400" b="1" dirty="0" smtClean="0"/>
              <a:t>teachers/researchers </a:t>
            </a:r>
            <a:r>
              <a:rPr lang="en-US" sz="2400" b="1" dirty="0"/>
              <a:t>in each partner </a:t>
            </a:r>
            <a:r>
              <a:rPr lang="en-US" sz="2400" b="1" dirty="0" smtClean="0"/>
              <a:t>school</a:t>
            </a:r>
          </a:p>
          <a:p>
            <a:pPr algn="ctr"/>
            <a:endParaRPr lang="en-US" sz="2600" dirty="0"/>
          </a:p>
          <a:p>
            <a:pPr marL="0" indent="0" algn="just">
              <a:buNone/>
            </a:pPr>
            <a:r>
              <a:rPr lang="en-US" sz="2400" dirty="0" smtClean="0"/>
              <a:t>The faulty members are </a:t>
            </a:r>
            <a:r>
              <a:rPr lang="en-US" sz="2400" dirty="0"/>
              <a:t>the key persons </a:t>
            </a:r>
            <a:r>
              <a:rPr lang="en-US" sz="2400" dirty="0" smtClean="0"/>
              <a:t>who </a:t>
            </a:r>
            <a:r>
              <a:rPr lang="en-US" sz="2400" dirty="0"/>
              <a:t>decide what assignment to accept into their courses. The assignments should be possible to accomplish in the time frame of the course (or other study module) and they should lead to learning outcomes in line with the overall aim of the course. The teacher also provides guidance to the students during the CBA.</a:t>
            </a:r>
          </a:p>
        </p:txBody>
      </p:sp>
      <p:sp>
        <p:nvSpPr>
          <p:cNvPr id="4" name="Slide Number Placeholder 3"/>
          <p:cNvSpPr>
            <a:spLocks noGrp="1"/>
          </p:cNvSpPr>
          <p:nvPr>
            <p:ph type="sldNum" sz="quarter" idx="12"/>
          </p:nvPr>
        </p:nvSpPr>
        <p:spPr/>
        <p:txBody>
          <a:bodyPr/>
          <a:lstStyle/>
          <a:p>
            <a:fld id="{227F0B53-9592-4779-891F-997228E46E01}" type="slidenum">
              <a:rPr lang="sv-SE" smtClean="0"/>
              <a:pPr/>
              <a:t>8</a:t>
            </a:fld>
            <a:endParaRPr lang="sv-SE"/>
          </a:p>
        </p:txBody>
      </p:sp>
    </p:spTree>
    <p:extLst>
      <p:ext uri="{BB962C8B-B14F-4D97-AF65-F5344CB8AC3E}">
        <p14:creationId xmlns:p14="http://schemas.microsoft.com/office/powerpoint/2010/main" xmlns="" val="195596616"/>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Main </a:t>
            </a:r>
            <a:r>
              <a:rPr lang="en-US" sz="3200" b="1" dirty="0"/>
              <a:t>players </a:t>
            </a:r>
            <a:r>
              <a:rPr lang="en-US" sz="3200" b="1" dirty="0" smtClean="0"/>
              <a:t>in </a:t>
            </a:r>
            <a:r>
              <a:rPr lang="en-US" sz="3200" b="1" dirty="0"/>
              <a:t>a </a:t>
            </a:r>
            <a:r>
              <a:rPr lang="en-US" sz="3200" b="1" dirty="0" smtClean="0"/>
              <a:t>CBA</a:t>
            </a:r>
            <a:endParaRPr lang="en-US" sz="3200" b="1" dirty="0"/>
          </a:p>
        </p:txBody>
      </p:sp>
      <p:sp>
        <p:nvSpPr>
          <p:cNvPr id="3" name="Content Placeholder 2"/>
          <p:cNvSpPr>
            <a:spLocks noGrp="1"/>
          </p:cNvSpPr>
          <p:nvPr>
            <p:ph idx="1"/>
          </p:nvPr>
        </p:nvSpPr>
        <p:spPr>
          <a:xfrm>
            <a:off x="457200" y="2420888"/>
            <a:ext cx="8229600" cy="3556992"/>
          </a:xfrm>
        </p:spPr>
        <p:txBody>
          <a:bodyPr>
            <a:normAutofit/>
          </a:bodyPr>
          <a:lstStyle/>
          <a:p>
            <a:pPr marL="0" indent="0" algn="ctr">
              <a:lnSpc>
                <a:spcPct val="80000"/>
              </a:lnSpc>
              <a:buNone/>
            </a:pPr>
            <a:r>
              <a:rPr lang="en-US" sz="2400" b="1" dirty="0"/>
              <a:t>2</a:t>
            </a:r>
            <a:r>
              <a:rPr lang="en-US" sz="2400" b="1" dirty="0" smtClean="0"/>
              <a:t>. The </a:t>
            </a:r>
            <a:r>
              <a:rPr lang="en-US" sz="2400" b="1" dirty="0"/>
              <a:t>SMEs that provide the </a:t>
            </a:r>
            <a:r>
              <a:rPr lang="en-US" sz="2400" b="1" dirty="0" smtClean="0"/>
              <a:t>CBAs </a:t>
            </a:r>
            <a:endParaRPr lang="en-US" dirty="0"/>
          </a:p>
          <a:p>
            <a:pPr marL="0" indent="0">
              <a:lnSpc>
                <a:spcPct val="80000"/>
              </a:lnSpc>
              <a:buFont typeface="Arial" panose="020B0604020202020204" pitchFamily="34" charset="0"/>
              <a:buNone/>
            </a:pPr>
            <a:endParaRPr lang="en-US" sz="2400" dirty="0" smtClean="0"/>
          </a:p>
          <a:p>
            <a:pPr marL="0" indent="0">
              <a:lnSpc>
                <a:spcPct val="80000"/>
              </a:lnSpc>
              <a:buFont typeface="Arial" panose="020B0604020202020204" pitchFamily="34" charset="0"/>
              <a:buNone/>
            </a:pPr>
            <a:r>
              <a:rPr lang="en-US" sz="2400" dirty="0" smtClean="0"/>
              <a:t>SMEs </a:t>
            </a:r>
            <a:r>
              <a:rPr lang="en-US" sz="2400" dirty="0"/>
              <a:t>assign a business tutor to closely guide the students and answer the company-related questions that will </a:t>
            </a:r>
            <a:r>
              <a:rPr lang="en-US" sz="2400" dirty="0" smtClean="0"/>
              <a:t>arise </a:t>
            </a:r>
          </a:p>
          <a:p>
            <a:pPr marL="0" indent="0">
              <a:lnSpc>
                <a:spcPct val="80000"/>
              </a:lnSpc>
              <a:buFont typeface="Arial" panose="020B0604020202020204" pitchFamily="34" charset="0"/>
              <a:buNone/>
            </a:pPr>
            <a:endParaRPr lang="en-US" sz="2400" dirty="0"/>
          </a:p>
          <a:p>
            <a:pPr marL="0" indent="0">
              <a:lnSpc>
                <a:spcPct val="80000"/>
              </a:lnSpc>
              <a:buFont typeface="Arial" panose="020B0604020202020204" pitchFamily="34" charset="0"/>
              <a:buNone/>
            </a:pPr>
            <a:r>
              <a:rPr lang="en-US" sz="2400" dirty="0" smtClean="0"/>
              <a:t>The </a:t>
            </a:r>
            <a:r>
              <a:rPr lang="en-US" sz="2400" dirty="0"/>
              <a:t>business tutors will be available either in the </a:t>
            </a:r>
            <a:r>
              <a:rPr lang="en-US" sz="2400" dirty="0" smtClean="0"/>
              <a:t>Nobanet e-learning </a:t>
            </a:r>
            <a:r>
              <a:rPr lang="en-US" sz="2400" dirty="0"/>
              <a:t>environment or </a:t>
            </a:r>
            <a:r>
              <a:rPr lang="en-US" sz="2400" dirty="0" smtClean="0"/>
              <a:t>on campus</a:t>
            </a:r>
            <a:endParaRPr lang="en-US" sz="2400" dirty="0"/>
          </a:p>
        </p:txBody>
      </p:sp>
      <p:sp>
        <p:nvSpPr>
          <p:cNvPr id="4" name="Slide Number Placeholder 3"/>
          <p:cNvSpPr>
            <a:spLocks noGrp="1"/>
          </p:cNvSpPr>
          <p:nvPr>
            <p:ph type="sldNum" sz="quarter" idx="12"/>
          </p:nvPr>
        </p:nvSpPr>
        <p:spPr/>
        <p:txBody>
          <a:bodyPr/>
          <a:lstStyle/>
          <a:p>
            <a:fld id="{227F0B53-9592-4779-891F-997228E46E01}" type="slidenum">
              <a:rPr lang="sv-SE" smtClean="0"/>
              <a:pPr/>
              <a:t>9</a:t>
            </a:fld>
            <a:endParaRPr lang="sv-SE"/>
          </a:p>
        </p:txBody>
      </p:sp>
    </p:spTree>
    <p:extLst>
      <p:ext uri="{BB962C8B-B14F-4D97-AF65-F5344CB8AC3E}">
        <p14:creationId xmlns:p14="http://schemas.microsoft.com/office/powerpoint/2010/main" xmlns="" val="2148875118"/>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theme/theme1.xml><?xml version="1.0" encoding="utf-8"?>
<a:theme xmlns:a="http://schemas.openxmlformats.org/drawingml/2006/main" name="Theme2">
  <a:themeElements>
    <a:clrScheme name="Arcada">
      <a:dk1>
        <a:sysClr val="windowText" lastClr="000000"/>
      </a:dk1>
      <a:lt1>
        <a:sysClr val="window" lastClr="FFFFFF"/>
      </a:lt1>
      <a:dk2>
        <a:srgbClr val="2353A0"/>
      </a:dk2>
      <a:lt2>
        <a:srgbClr val="EEECE1"/>
      </a:lt2>
      <a:accent1>
        <a:srgbClr val="69BDE1"/>
      </a:accent1>
      <a:accent2>
        <a:srgbClr val="E46C0A"/>
      </a:accent2>
      <a:accent3>
        <a:srgbClr val="2353A0"/>
      </a:accent3>
      <a:accent4>
        <a:srgbClr val="0F75BC"/>
      </a:accent4>
      <a:accent5>
        <a:srgbClr val="FFFFFF"/>
      </a:accent5>
      <a:accent6>
        <a:srgbClr val="FFFFFF"/>
      </a:accent6>
      <a:hlink>
        <a:srgbClr val="2353A0"/>
      </a:hlink>
      <a:folHlink>
        <a:srgbClr val="2353A0"/>
      </a:folHlink>
    </a:clrScheme>
    <a:fontScheme name="Custom 2">
      <a:majorFont>
        <a:latin typeface="Gill Sans MT"/>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1261</TotalTime>
  <Words>772</Words>
  <Application>Microsoft Office PowerPoint</Application>
  <PresentationFormat>Presentación en pantalla (4:3)</PresentationFormat>
  <Paragraphs>111</Paragraphs>
  <Slides>14</Slides>
  <Notes>0</Notes>
  <HiddenSlides>0</HiddenSlides>
  <MMClips>0</MMClips>
  <ScaleCrop>false</ScaleCrop>
  <HeadingPairs>
    <vt:vector size="4" baseType="variant">
      <vt:variant>
        <vt:lpstr>Tema</vt:lpstr>
      </vt:variant>
      <vt:variant>
        <vt:i4>2</vt:i4>
      </vt:variant>
      <vt:variant>
        <vt:lpstr>Títulos de diapositiva</vt:lpstr>
      </vt:variant>
      <vt:variant>
        <vt:i4>14</vt:i4>
      </vt:variant>
    </vt:vector>
  </HeadingPairs>
  <TitlesOfParts>
    <vt:vector size="16" baseType="lpstr">
      <vt:lpstr>Theme2</vt:lpstr>
      <vt:lpstr>Theme1</vt:lpstr>
      <vt:lpstr>Diapositiva 1</vt:lpstr>
      <vt:lpstr>Diapositiva 2</vt:lpstr>
      <vt:lpstr>NOBANET – partners from 8 countries</vt:lpstr>
      <vt:lpstr>Nobanet pedagogical model: CBA</vt:lpstr>
      <vt:lpstr>Diapositiva 5</vt:lpstr>
      <vt:lpstr>Examples of CBA tasks for students</vt:lpstr>
      <vt:lpstr>Diapositiva 7</vt:lpstr>
      <vt:lpstr>Main players in a CBA</vt:lpstr>
      <vt:lpstr>Main players in a CBA</vt:lpstr>
      <vt:lpstr>Main players in a CBA</vt:lpstr>
      <vt:lpstr>Nobanet deliverables so far:</vt:lpstr>
      <vt:lpstr>Next steps</vt:lpstr>
      <vt:lpstr> </vt:lpstr>
      <vt:lpstr>Diapositiva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Rasa Ivanauskaite</dc:creator>
  <cp:lastModifiedBy>bczetlem</cp:lastModifiedBy>
  <cp:revision>152</cp:revision>
  <dcterms:created xsi:type="dcterms:W3CDTF">2013-09-27T11:04:45Z</dcterms:created>
  <dcterms:modified xsi:type="dcterms:W3CDTF">2016-10-14T07:36:30Z</dcterms:modified>
</cp:coreProperties>
</file>