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4" r:id="rId2"/>
    <p:sldId id="373" r:id="rId3"/>
    <p:sldId id="374" r:id="rId4"/>
    <p:sldId id="376" r:id="rId5"/>
    <p:sldId id="366" r:id="rId6"/>
    <p:sldId id="367" r:id="rId7"/>
    <p:sldId id="278" r:id="rId8"/>
    <p:sldId id="345" r:id="rId9"/>
    <p:sldId id="343" r:id="rId10"/>
    <p:sldId id="330" r:id="rId11"/>
    <p:sldId id="337" r:id="rId12"/>
    <p:sldId id="348" r:id="rId13"/>
    <p:sldId id="378" r:id="rId14"/>
    <p:sldId id="377" r:id="rId15"/>
    <p:sldId id="379" r:id="rId16"/>
    <p:sldId id="346" r:id="rId17"/>
    <p:sldId id="375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88360" autoAdjust="0"/>
  </p:normalViewPr>
  <p:slideViewPr>
    <p:cSldViewPr>
      <p:cViewPr>
        <p:scale>
          <a:sx n="70" d="100"/>
          <a:sy n="70" d="100"/>
        </p:scale>
        <p:origin x="-1326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8FDB22-9B38-4142-9B47-7F0A16A9D767}" type="datetimeFigureOut">
              <a:rPr lang="es-ES" smtClean="0"/>
              <a:pPr/>
              <a:t>18/10/2016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5AA83-9831-4329-95B6-90C8CA6F0F7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5AA83-9831-4329-95B6-90C8CA6F0F78}" type="slidenum">
              <a:rPr lang="es-ES" smtClean="0"/>
              <a:pPr/>
              <a:t>1</a:t>
            </a:fld>
            <a:endParaRPr lang="es-E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err="1" smtClean="0"/>
              <a:t>Taking</a:t>
            </a:r>
            <a:r>
              <a:rPr lang="es-ES" dirty="0" smtClean="0"/>
              <a:t> </a:t>
            </a:r>
            <a:r>
              <a:rPr lang="es-ES" dirty="0" err="1" smtClean="0"/>
              <a:t>into</a:t>
            </a:r>
            <a:r>
              <a:rPr lang="es-ES" dirty="0" smtClean="0"/>
              <a:t> </a:t>
            </a:r>
            <a:r>
              <a:rPr lang="es-ES" dirty="0" err="1" smtClean="0"/>
              <a:t>account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high</a:t>
            </a:r>
            <a:r>
              <a:rPr lang="es-ES" dirty="0" smtClean="0"/>
              <a:t> </a:t>
            </a:r>
            <a:r>
              <a:rPr lang="es-ES" dirty="0" err="1" smtClean="0"/>
              <a:t>impact</a:t>
            </a:r>
            <a:r>
              <a:rPr lang="es-ES" dirty="0" smtClean="0"/>
              <a:t>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economic</a:t>
            </a:r>
            <a:r>
              <a:rPr lang="es-ES" dirty="0" smtClean="0"/>
              <a:t> crisis </a:t>
            </a:r>
            <a:r>
              <a:rPr lang="es-ES" dirty="0" err="1" smtClean="0"/>
              <a:t>on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industrial sector of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province</a:t>
            </a:r>
            <a:r>
              <a:rPr lang="es-ES" dirty="0" smtClean="0"/>
              <a:t> of </a:t>
            </a:r>
            <a:r>
              <a:rPr lang="es-ES" dirty="0" err="1" smtClean="0"/>
              <a:t>Gipuzkoa</a:t>
            </a:r>
            <a:r>
              <a:rPr lang="es-ES" dirty="0" smtClean="0"/>
              <a:t>, </a:t>
            </a:r>
            <a:r>
              <a:rPr lang="es-ES" dirty="0" err="1" smtClean="0"/>
              <a:t>notably</a:t>
            </a:r>
            <a:r>
              <a:rPr lang="es-ES" dirty="0" smtClean="0"/>
              <a:t> </a:t>
            </a:r>
            <a:r>
              <a:rPr lang="es-ES" dirty="0" err="1" smtClean="0"/>
              <a:t>considering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case of </a:t>
            </a:r>
            <a:r>
              <a:rPr lang="es-ES" dirty="0" err="1" smtClean="0"/>
              <a:t>some</a:t>
            </a:r>
            <a:r>
              <a:rPr lang="es-ES" dirty="0" smtClean="0"/>
              <a:t> local </a:t>
            </a:r>
            <a:r>
              <a:rPr lang="es-ES" dirty="0" err="1" smtClean="0"/>
              <a:t>very</a:t>
            </a:r>
            <a:r>
              <a:rPr lang="es-ES" dirty="0" smtClean="0"/>
              <a:t> </a:t>
            </a:r>
            <a:r>
              <a:rPr lang="es-ES" dirty="0" err="1" smtClean="0"/>
              <a:t>relevant</a:t>
            </a:r>
            <a:r>
              <a:rPr lang="es-ES" dirty="0" smtClean="0"/>
              <a:t> and </a:t>
            </a:r>
            <a:r>
              <a:rPr lang="es-ES" dirty="0" err="1" smtClean="0"/>
              <a:t>bigger</a:t>
            </a:r>
            <a:r>
              <a:rPr lang="es-ES" dirty="0" smtClean="0"/>
              <a:t> </a:t>
            </a:r>
            <a:r>
              <a:rPr lang="es-ES" dirty="0" err="1" smtClean="0"/>
              <a:t>companies</a:t>
            </a:r>
            <a:r>
              <a:rPr lang="es-ES" dirty="0" smtClean="0"/>
              <a:t>,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such</a:t>
            </a:r>
            <a:r>
              <a:rPr lang="es-ES" baseline="0" dirty="0" smtClean="0"/>
              <a:t> as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Fagor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cooperative</a:t>
            </a:r>
            <a:r>
              <a:rPr lang="es-ES" baseline="0" dirty="0" smtClean="0"/>
              <a:t>, a </a:t>
            </a:r>
            <a:r>
              <a:rPr lang="es-ES" baseline="0" dirty="0" err="1" smtClean="0"/>
              <a:t>consensus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was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stablished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among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different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political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parties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</a:t>
            </a:r>
            <a:r>
              <a:rPr lang="es-ES" baseline="0" dirty="0" smtClean="0"/>
              <a:t> set </a:t>
            </a:r>
            <a:r>
              <a:rPr lang="es-ES" baseline="0" dirty="0" err="1" smtClean="0"/>
              <a:t>an</a:t>
            </a:r>
            <a:r>
              <a:rPr lang="es-ES" baseline="0" dirty="0" smtClean="0"/>
              <a:t> anti-crisis plan </a:t>
            </a:r>
            <a:r>
              <a:rPr lang="es-ES" baseline="0" dirty="0" err="1" smtClean="0"/>
              <a:t>by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DF.</a:t>
            </a:r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5AA83-9831-4329-95B6-90C8CA6F0F78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DFG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local </a:t>
            </a:r>
            <a:r>
              <a:rPr lang="es-ES" baseline="0" dirty="0" err="1" smtClean="0"/>
              <a:t>public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administration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province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Gipuzkoa</a:t>
            </a:r>
            <a:endParaRPr lang="es-ES" baseline="0" dirty="0" smtClean="0"/>
          </a:p>
          <a:p>
            <a:r>
              <a:rPr lang="es-ES" baseline="0" dirty="0" err="1" smtClean="0"/>
              <a:t>Garapen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public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agency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coordinates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work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network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local </a:t>
            </a:r>
            <a:r>
              <a:rPr lang="es-ES" baseline="0" dirty="0" err="1" smtClean="0"/>
              <a:t>development</a:t>
            </a:r>
            <a:r>
              <a:rPr lang="es-ES" baseline="0" dirty="0" smtClean="0"/>
              <a:t> agencies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Basque</a:t>
            </a:r>
            <a:r>
              <a:rPr lang="es-ES" baseline="0" dirty="0" smtClean="0"/>
              <a:t> Country</a:t>
            </a:r>
          </a:p>
          <a:p>
            <a:r>
              <a:rPr lang="es-ES" baseline="0" dirty="0" err="1" smtClean="0"/>
              <a:t>Tknika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a centre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innovation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develoment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professional</a:t>
            </a:r>
            <a:r>
              <a:rPr lang="es-ES" baseline="0" dirty="0" smtClean="0"/>
              <a:t> training</a:t>
            </a:r>
          </a:p>
          <a:p>
            <a:r>
              <a:rPr lang="es-ES" baseline="0" dirty="0" err="1" smtClean="0"/>
              <a:t>Consulting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companies</a:t>
            </a:r>
            <a:r>
              <a:rPr lang="es-ES" baseline="0" dirty="0" smtClean="0"/>
              <a:t>: aprox. 30-most of </a:t>
            </a:r>
            <a:r>
              <a:rPr lang="es-ES" baseline="0" dirty="0" err="1" smtClean="0"/>
              <a:t>them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specialized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providing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services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</a:t>
            </a:r>
            <a:r>
              <a:rPr lang="es-ES" baseline="0" dirty="0" smtClean="0"/>
              <a:t> local </a:t>
            </a:r>
            <a:r>
              <a:rPr lang="es-ES" baseline="0" dirty="0" err="1" smtClean="0"/>
              <a:t>SMEs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aimed</a:t>
            </a:r>
            <a:r>
              <a:rPr lang="es-ES" baseline="0" dirty="0" smtClean="0"/>
              <a:t> at </a:t>
            </a:r>
            <a:r>
              <a:rPr lang="es-ES" baseline="0" dirty="0" err="1" smtClean="0"/>
              <a:t>improving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their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competitivness</a:t>
            </a:r>
            <a:r>
              <a:rPr lang="es-ES" baseline="0" dirty="0" smtClean="0"/>
              <a:t> (</a:t>
            </a:r>
            <a:r>
              <a:rPr lang="es-ES" baseline="0" dirty="0" err="1" smtClean="0"/>
              <a:t>commercial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aspects</a:t>
            </a:r>
            <a:r>
              <a:rPr lang="es-ES" baseline="0" dirty="0" smtClean="0"/>
              <a:t>;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ecample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plans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become</a:t>
            </a:r>
            <a:r>
              <a:rPr lang="es-ES" baseline="0" dirty="0" smtClean="0"/>
              <a:t> more </a:t>
            </a:r>
            <a:r>
              <a:rPr lang="es-ES" baseline="0" dirty="0" err="1" smtClean="0"/>
              <a:t>internationalized</a:t>
            </a:r>
            <a:r>
              <a:rPr lang="es-ES" baseline="0" dirty="0" smtClean="0"/>
              <a:t>)</a:t>
            </a:r>
          </a:p>
          <a:p>
            <a:r>
              <a:rPr lang="es-ES" baseline="0" dirty="0" smtClean="0"/>
              <a:t>Local </a:t>
            </a:r>
            <a:r>
              <a:rPr lang="es-ES" baseline="0" dirty="0" err="1" smtClean="0"/>
              <a:t>SMEs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average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number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employees</a:t>
            </a:r>
            <a:r>
              <a:rPr lang="es-ES" baseline="0" dirty="0" smtClean="0"/>
              <a:t> of 16 and </a:t>
            </a:r>
            <a:r>
              <a:rPr lang="es-ES" baseline="0" dirty="0" err="1" smtClean="0"/>
              <a:t>most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industrial </a:t>
            </a:r>
            <a:r>
              <a:rPr lang="es-ES" baseline="0" dirty="0" err="1" smtClean="0"/>
              <a:t>companies</a:t>
            </a:r>
            <a:endParaRPr lang="es-ES" baseline="0" dirty="0" smtClean="0"/>
          </a:p>
          <a:p>
            <a:endParaRPr lang="es-ES" baseline="0" dirty="0" smtClean="0"/>
          </a:p>
          <a:p>
            <a:r>
              <a:rPr lang="es-ES" baseline="0" dirty="0" smtClean="0"/>
              <a:t>LINEAS</a:t>
            </a:r>
          </a:p>
          <a:p>
            <a:r>
              <a:rPr lang="es-ES" baseline="0" dirty="0" smtClean="0"/>
              <a:t>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case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first</a:t>
            </a:r>
            <a:r>
              <a:rPr lang="es-ES" baseline="0" dirty="0" smtClean="0"/>
              <a:t> line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implementation</a:t>
            </a:r>
            <a:r>
              <a:rPr lang="es-ES" baseline="0" dirty="0" smtClean="0"/>
              <a:t> of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viability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plans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carried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consultants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firms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second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line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UPV/EHU and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third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Teknika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Nevertheless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considering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very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dimenssion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companies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in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cases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intervention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shared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actors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notably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lines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 and 2.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Needless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say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very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coordination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stablished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entreprise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local </a:t>
            </a:r>
            <a:r>
              <a:rPr lang="es-ES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</a:t>
            </a:r>
            <a:r>
              <a:rPr lang="es-E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75AA83-9831-4329-95B6-90C8CA6F0F78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87E68-CE7C-45B4-98B2-BBE866AF4A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41C47-58FE-46DD-AA7A-F26EB5EC215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3DF2A-5290-4743-B0C1-9F7E2EA3233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5C086-37E5-4AE9-93A9-4ECE7A86145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1AA1-A23A-4E42-BDBA-F01C632BD31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A51F0-C8CB-4959-9734-091FF42E568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9BE00-F6BA-4A49-9A92-FA9915042481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655D1-1195-4A5E-9B80-ADA70BE49CB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FAE74-E0BC-4BBB-A749-725E5FE0D54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79790-B0FE-40C9-A5DC-4497BE11C20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A3D97-944E-423E-A06E-5E71C08422D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gi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980728"/>
            <a:ext cx="8676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Calibri" pitchFamily="34" charset="0"/>
              </a:rPr>
              <a:t>Cooperation</a:t>
            </a:r>
            <a:r>
              <a:rPr lang="es-ES" sz="2000" b="1" dirty="0" smtClean="0">
                <a:latin typeface="Calibri" pitchFamily="34" charset="0"/>
              </a:rPr>
              <a:t> </a:t>
            </a:r>
            <a:r>
              <a:rPr lang="es-ES" sz="2000" b="1" dirty="0" err="1" smtClean="0">
                <a:latin typeface="Calibri" pitchFamily="34" charset="0"/>
              </a:rPr>
              <a:t>with</a:t>
            </a:r>
            <a:r>
              <a:rPr lang="es-ES" sz="2000" b="1" smtClean="0">
                <a:latin typeface="Calibri" pitchFamily="34" charset="0"/>
              </a:rPr>
              <a:t> Local SMEs in Times of Crisis: </a:t>
            </a:r>
          </a:p>
          <a:p>
            <a:pPr algn="ctr"/>
            <a:r>
              <a:rPr lang="es-ES" sz="2000" b="1" smtClean="0">
                <a:latin typeface="Calibri" pitchFamily="34" charset="0"/>
              </a:rPr>
              <a:t>A Multistakeholder Programme </a:t>
            </a:r>
          </a:p>
        </p:txBody>
      </p:sp>
      <p:grpSp>
        <p:nvGrpSpPr>
          <p:cNvPr id="14" name="12 Grupo"/>
          <p:cNvGrpSpPr>
            <a:grpSpLocks/>
          </p:cNvGrpSpPr>
          <p:nvPr/>
        </p:nvGrpSpPr>
        <p:grpSpPr bwMode="auto">
          <a:xfrm>
            <a:off x="3203848" y="2420888"/>
            <a:ext cx="2376562" cy="1800423"/>
            <a:chOff x="2915816" y="3884079"/>
            <a:chExt cx="3168352" cy="2376264"/>
          </a:xfrm>
        </p:grpSpPr>
        <p:pic>
          <p:nvPicPr>
            <p:cNvPr id="15" name="14 Imagen" descr="descarga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15816" y="3884079"/>
              <a:ext cx="3168352" cy="237626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6" name="Picture 14" descr="http://www.ehu.es/documents/2947353/2967459/logo-solo-con-simbolo-media.jpg"/>
            <p:cNvPicPr>
              <a:picLocks noChangeAspect="1" noChangeArrowheads="1"/>
            </p:cNvPicPr>
            <p:nvPr/>
          </p:nvPicPr>
          <p:blipFill>
            <a:blip r:embed="rId4" cstate="print"/>
            <a:srcRect l="20683" t="12227" r="19149"/>
            <a:stretch>
              <a:fillRect/>
            </a:stretch>
          </p:blipFill>
          <p:spPr bwMode="auto">
            <a:xfrm>
              <a:off x="5364088" y="5877272"/>
              <a:ext cx="251207" cy="16906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6" name="5 Rectángulo"/>
          <p:cNvSpPr/>
          <p:nvPr/>
        </p:nvSpPr>
        <p:spPr>
          <a:xfrm>
            <a:off x="-252536" y="5517232"/>
            <a:ext cx="8676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000" dirty="0" smtClean="0">
                <a:latin typeface="Calibri" pitchFamily="34" charset="0"/>
              </a:rPr>
              <a:t>Iñaki Heras</a:t>
            </a:r>
          </a:p>
          <a:p>
            <a:pPr algn="r"/>
            <a:r>
              <a:rPr lang="es-ES" sz="2000" dirty="0" smtClean="0">
                <a:latin typeface="Calibri" pitchFamily="34" charset="0"/>
              </a:rPr>
              <a:t>Department of Management</a:t>
            </a:r>
          </a:p>
          <a:p>
            <a:pPr algn="r"/>
            <a:r>
              <a:rPr lang="es-ES" sz="2000" dirty="0" smtClean="0">
                <a:latin typeface="Calibri" pitchFamily="34" charset="0"/>
              </a:rPr>
              <a:t>University of </a:t>
            </a:r>
            <a:r>
              <a:rPr lang="en-US" sz="2000" dirty="0" smtClean="0">
                <a:latin typeface="Calibri" pitchFamily="34" charset="0"/>
              </a:rPr>
              <a:t>the</a:t>
            </a:r>
            <a:r>
              <a:rPr lang="es-ES" sz="2000" dirty="0" smtClean="0">
                <a:latin typeface="Calibri" pitchFamily="34" charset="0"/>
              </a:rPr>
              <a:t> Basque Country UPV/EHU</a:t>
            </a:r>
          </a:p>
        </p:txBody>
      </p:sp>
      <p:pic>
        <p:nvPicPr>
          <p:cNvPr id="14338" name="Picture 2" descr="Resultado de imagen de ehu english logo excellence campu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373216"/>
            <a:ext cx="2160240" cy="1238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ehu.eus/image/image_gallery?uuid=1a22eb24-af71-4416-85f4-c739920cc4cb&amp;groupId=1432750&amp;t=14337577588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717032"/>
            <a:ext cx="6321919" cy="2907210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9552" y="908720"/>
            <a:ext cx="813690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Integrated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by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33</a:t>
            </a:r>
            <a:r>
              <a:rPr kumimoji="0" lang="es-ES_tradnl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1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lecturers</a:t>
            </a:r>
            <a:r>
              <a:rPr kumimoji="0" lang="es-ES_tradnl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and</a:t>
            </a:r>
            <a:r>
              <a:rPr kumimoji="0" lang="es-ES_tradnl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84 </a:t>
            </a:r>
            <a:r>
              <a:rPr kumimoji="0" lang="es-ES_tradnl" sz="2000" b="1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students</a:t>
            </a:r>
            <a:r>
              <a:rPr kumimoji="0" lang="es-ES_tradnl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and</a:t>
            </a:r>
            <a:r>
              <a:rPr kumimoji="0" lang="es-ES_tradnl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1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recently</a:t>
            </a:r>
            <a:r>
              <a:rPr kumimoji="0" lang="es-ES_tradnl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1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graduated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Lecturers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of Business and Management (21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),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Management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Engineering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(9) and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other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degrees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(3).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s-ES_tradnl" sz="20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 eaLnBrk="0" hangingPunct="0">
              <a:buFontTx/>
              <a:buChar char="•"/>
            </a:pP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Graduated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of </a:t>
            </a:r>
            <a:r>
              <a:rPr lang="es-ES_tradnl" sz="200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_tradnl" sz="200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Degree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s-ES_tradnl" sz="200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Master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Business and Management (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54),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students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of </a:t>
            </a:r>
            <a:r>
              <a:rPr lang="es-ES_tradnl" sz="200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_tradnl" sz="200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Degree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of Business and Management 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(12),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graduated</a:t>
            </a:r>
            <a:r>
              <a:rPr kumimoji="0" lang="es-ES_tradnl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kumimoji="0" lang="es-ES_tradnl" sz="2000" b="0" i="0" u="none" strike="noStrike" cap="none" normalizeH="0" baseline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students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of 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Management </a:t>
            </a:r>
            <a:r>
              <a:rPr lang="es-ES_tradnl" sz="200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Engineering</a:t>
            </a:r>
            <a:r>
              <a:rPr lang="es-ES_tradnl" sz="200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(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15) and </a:t>
            </a:r>
            <a:r>
              <a:rPr kumimoji="0" lang="es-ES_tradnl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graduated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es-ES_tradnl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other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degrees</a:t>
            </a:r>
            <a:r>
              <a:rPr kumimoji="0" lang="es-ES_tradnl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(3).</a:t>
            </a:r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lvl="0" algn="just" eaLnBrk="0" hangingPunct="0"/>
            <a:endParaRPr lang="es-ES" sz="20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7" name="6 Rectángulo"/>
          <p:cNvSpPr/>
          <p:nvPr/>
        </p:nvSpPr>
        <p:spPr>
          <a:xfrm>
            <a:off x="1187624" y="-243408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smtClean="0">
                <a:latin typeface="Calibri" pitchFamily="34" charset="0"/>
              </a:rPr>
              <a:t> </a:t>
            </a:r>
          </a:p>
          <a:p>
            <a:pPr marL="457200" indent="-457200"/>
            <a:r>
              <a:rPr lang="es-ES" sz="2400" b="1" err="1" smtClean="0">
                <a:latin typeface="Calibri" pitchFamily="34" charset="0"/>
              </a:rPr>
              <a:t>The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working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team</a:t>
            </a:r>
            <a:r>
              <a:rPr lang="es-ES" sz="2400" b="1" smtClean="0">
                <a:latin typeface="Calibri" pitchFamily="34" charset="0"/>
              </a:rPr>
              <a:t> of </a:t>
            </a:r>
            <a:r>
              <a:rPr lang="es-ES" sz="2400" b="1" err="1" smtClean="0">
                <a:latin typeface="Calibri" pitchFamily="34" charset="0"/>
              </a:rPr>
              <a:t>the</a:t>
            </a:r>
            <a:r>
              <a:rPr lang="es-ES" sz="2400" b="1" smtClean="0">
                <a:latin typeface="Calibri" pitchFamily="34" charset="0"/>
              </a:rPr>
              <a:t> UPV/EHU</a:t>
            </a:r>
          </a:p>
          <a:p>
            <a:pPr marL="457200" indent="-457200"/>
            <a:endParaRPr lang="es-ES" sz="2400" b="1" smtClean="0">
              <a:latin typeface="Calibri" pitchFamily="34" charset="0"/>
            </a:endParaRPr>
          </a:p>
          <a:p>
            <a:pPr marL="457200" indent="-457200"/>
            <a:endParaRPr lang="es-ES" sz="2400" b="1" smtClean="0">
              <a:latin typeface="Calibri" pitchFamily="34" charset="0"/>
            </a:endParaRPr>
          </a:p>
          <a:p>
            <a:pPr marL="457200" indent="-457200"/>
            <a:endParaRPr lang="es-E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268760"/>
            <a:ext cx="842493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/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Added value was given to the SMEs and we somehow contributed to improve their situation. The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role of the students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based in the companies during their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internship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was essential for the intervention of the stakeholders.</a:t>
            </a:r>
          </a:p>
          <a:p>
            <a:pPr marL="457200" indent="-457200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kumimoji="0" lang="es-ES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kumimoji="0" lang="es-ES_tradnl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11</a:t>
            </a:fld>
            <a:endParaRPr lang="es-ES" dirty="0"/>
          </a:p>
        </p:txBody>
      </p:sp>
      <p:sp>
        <p:nvSpPr>
          <p:cNvPr id="7" name="6 Rectángulo"/>
          <p:cNvSpPr/>
          <p:nvPr/>
        </p:nvSpPr>
        <p:spPr>
          <a:xfrm>
            <a:off x="899592" y="62068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s-ES" sz="2400" b="1" dirty="0" smtClean="0">
                <a:latin typeface="Calibri" pitchFamily="34" charset="0"/>
              </a:rPr>
              <a:t>5. </a:t>
            </a:r>
            <a:r>
              <a:rPr lang="es-ES" sz="2400" b="1" dirty="0" err="1" smtClean="0">
                <a:latin typeface="Calibri" pitchFamily="34" charset="0"/>
              </a:rPr>
              <a:t>Results</a:t>
            </a:r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3759" t="20672" r="18536" b="18298"/>
          <a:stretch>
            <a:fillRect/>
          </a:stretch>
        </p:blipFill>
        <p:spPr bwMode="auto">
          <a:xfrm>
            <a:off x="5796136" y="3933056"/>
            <a:ext cx="2390478" cy="1719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2" y="769441"/>
            <a:ext cx="8424936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endParaRPr lang="es-ES" sz="200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90,5 %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SMEs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evaluated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their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participation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in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programme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as </a:t>
            </a:r>
            <a:r>
              <a:rPr kumimoji="0" lang="es-ES" sz="2000" b="0" i="0" u="none" strike="noStrike" cap="none" normalizeH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very</a:t>
            </a:r>
            <a:r>
              <a:rPr kumimoji="0" lang="es-ES" sz="2000" b="0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positive.</a:t>
            </a:r>
          </a:p>
          <a:p>
            <a:pPr marL="457200" indent="-457200" algn="just"/>
            <a:endParaRPr kumimoji="0" lang="es-ES" sz="2000" b="0" i="0" u="none" strike="noStrike" cap="none" normalizeH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12</a:t>
            </a:fld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060848"/>
            <a:ext cx="6205306" cy="361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99592" y="5877272"/>
            <a:ext cx="9289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/>
            <a:r>
              <a:rPr lang="es-ES" sz="1600" baseline="0" dirty="0" err="1" smtClean="0">
                <a:latin typeface="Calibri" pitchFamily="34" charset="0"/>
                <a:cs typeface="Times New Roman" pitchFamily="18" charset="0"/>
              </a:rPr>
              <a:t>Source</a:t>
            </a:r>
            <a:r>
              <a:rPr lang="es-ES" sz="1600" baseline="0" dirty="0" smtClean="0">
                <a:latin typeface="Calibri" pitchFamily="34" charset="0"/>
                <a:cs typeface="Times New Roman" pitchFamily="18" charset="0"/>
              </a:rPr>
              <a:t>:  Diputación Foral de </a:t>
            </a:r>
            <a:r>
              <a:rPr lang="es-ES" sz="1600" baseline="0" dirty="0" err="1" smtClean="0">
                <a:latin typeface="Calibri" pitchFamily="34" charset="0"/>
                <a:cs typeface="Times New Roman" pitchFamily="18" charset="0"/>
              </a:rPr>
              <a:t>Gipuzkoa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. </a:t>
            </a:r>
          </a:p>
          <a:p>
            <a:pPr marL="457200" indent="-457200" algn="just"/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Note: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the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total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amount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of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companies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that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fulfilled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the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questionnaires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dirty="0" err="1" smtClean="0">
                <a:latin typeface="Calibri" pitchFamily="34" charset="0"/>
                <a:cs typeface="Times New Roman" pitchFamily="18" charset="0"/>
              </a:rPr>
              <a:t>was</a:t>
            </a:r>
            <a:r>
              <a:rPr lang="es-ES" sz="1600" dirty="0" smtClean="0">
                <a:latin typeface="Calibri" pitchFamily="34" charset="0"/>
                <a:cs typeface="Times New Roman" pitchFamily="18" charset="0"/>
              </a:rPr>
              <a:t> 84</a:t>
            </a:r>
            <a:endParaRPr kumimoji="0" lang="es-E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528936"/>
            <a:ext cx="84249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457200" indent="-457200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2)   The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university lecturers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also added value to SMEs in this situation, despite their contributions was rather diverse.  In general terms, their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role was significantly different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to the  one of the consultants (for example, in the case of conflicts among the general managers and/or the owners and the employees, the implementation of new technologies, etc). </a:t>
            </a:r>
          </a:p>
          <a:p>
            <a:pPr marL="457200" indent="-457200" algn="just">
              <a:buAutoNum type="arabicParenR"/>
            </a:pPr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3) A very relevant experience  for the lecturers that participated in the </a:t>
            </a:r>
            <a:r>
              <a:rPr lang="en-U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programme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both in terms of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knowledge acquisition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and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relational capital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FontTx/>
              <a:buAutoNum type="arabicParenR"/>
            </a:pPr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kumimoji="0" lang="es-ES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kumimoji="0" lang="es-ES_tradnl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13</a:t>
            </a:fld>
            <a:endParaRPr lang="es-ES" dirty="0"/>
          </a:p>
        </p:txBody>
      </p:sp>
      <p:pic>
        <p:nvPicPr>
          <p:cNvPr id="8" name="Picture 2" descr="http://www.ehu.eus/image/image_gallery?uuid=1a22eb24-af71-4416-85f4-c739920cc4cb&amp;groupId=1432750&amp;t=143375775888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293096"/>
            <a:ext cx="3960440" cy="1821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576" y="764704"/>
            <a:ext cx="759735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algn="just"/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arenR"/>
            </a:pPr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5) A relevant opportunity of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industry-orientated training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for students and graduated. </a:t>
            </a:r>
          </a:p>
          <a:p>
            <a:pPr marL="457200" indent="-457200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6) Some educational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lacks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and needs were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detected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457200" indent="-457200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7)  Despite this was not a specific target of the programme, a very good rate of 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labor market insertion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was obtained.</a:t>
            </a: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endParaRPr lang="es-ES_tradnl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endParaRPr lang="es-E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kumimoji="0" lang="es-ES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/>
            <a:endParaRPr kumimoji="0" lang="es-ES_tradnl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14</a:t>
            </a:fld>
            <a:endParaRPr lang="es-ES" dirty="0"/>
          </a:p>
        </p:txBody>
      </p:sp>
      <p:pic>
        <p:nvPicPr>
          <p:cNvPr id="7172" name="Picture 4" descr="Resultado de imagen de garaitu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2836" y="5057054"/>
            <a:ext cx="648072" cy="648072"/>
          </a:xfrm>
          <a:prstGeom prst="rect">
            <a:avLst/>
          </a:prstGeom>
          <a:noFill/>
        </p:spPr>
      </p:pic>
      <p:pic>
        <p:nvPicPr>
          <p:cNvPr id="7174" name="Picture 6" descr="Resultado de imagen de garaituz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5310828" y="4408982"/>
            <a:ext cx="648072" cy="648072"/>
          </a:xfrm>
          <a:prstGeom prst="rect">
            <a:avLst/>
          </a:prstGeom>
          <a:noFill/>
        </p:spPr>
      </p:pic>
      <p:pic>
        <p:nvPicPr>
          <p:cNvPr id="7176" name="Picture 8" descr="Resultado de imagen de garaitu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8900" y="4408982"/>
            <a:ext cx="648072" cy="648072"/>
          </a:xfrm>
          <a:prstGeom prst="rect">
            <a:avLst/>
          </a:prstGeom>
          <a:noFill/>
        </p:spPr>
      </p:pic>
      <p:pic>
        <p:nvPicPr>
          <p:cNvPr id="7178" name="Picture 10" descr="Resultado de imagen de garaitu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27052" y="5057054"/>
            <a:ext cx="576064" cy="576064"/>
          </a:xfrm>
          <a:prstGeom prst="rect">
            <a:avLst/>
          </a:prstGeom>
          <a:noFill/>
        </p:spPr>
      </p:pic>
      <p:pic>
        <p:nvPicPr>
          <p:cNvPr id="7180" name="Picture 12" descr="Resultado de imagen de garaituz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6972" y="4480990"/>
            <a:ext cx="592460" cy="592460"/>
          </a:xfrm>
          <a:prstGeom prst="rect">
            <a:avLst/>
          </a:prstGeom>
          <a:noFill/>
        </p:spPr>
      </p:pic>
      <p:pic>
        <p:nvPicPr>
          <p:cNvPr id="7182" name="Picture 14" descr="Resultado de imagen de garaituz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06972" y="5129062"/>
            <a:ext cx="576064" cy="576064"/>
          </a:xfrm>
          <a:prstGeom prst="rect">
            <a:avLst/>
          </a:prstGeom>
          <a:noFill/>
        </p:spPr>
      </p:pic>
      <p:pic>
        <p:nvPicPr>
          <p:cNvPr id="7184" name="Picture 16" descr="Resultado de imagen de garaituz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30908" y="5129062"/>
            <a:ext cx="576064" cy="576064"/>
          </a:xfrm>
          <a:prstGeom prst="rect">
            <a:avLst/>
          </a:prstGeom>
          <a:noFill/>
        </p:spPr>
      </p:pic>
      <p:pic>
        <p:nvPicPr>
          <p:cNvPr id="7186" name="Picture 18" descr="Resultado de imagen de garaituz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55044" y="4480990"/>
            <a:ext cx="576064" cy="576064"/>
          </a:xfrm>
          <a:prstGeom prst="rect">
            <a:avLst/>
          </a:prstGeom>
          <a:noFill/>
        </p:spPr>
      </p:pic>
      <p:pic>
        <p:nvPicPr>
          <p:cNvPr id="7188" name="Picture 20" descr="Resultado de imagen de garaituz linkedi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4008" y="5085184"/>
            <a:ext cx="648072" cy="648072"/>
          </a:xfrm>
          <a:prstGeom prst="rect">
            <a:avLst/>
          </a:prstGeom>
          <a:noFill/>
        </p:spPr>
      </p:pic>
      <p:pic>
        <p:nvPicPr>
          <p:cNvPr id="7190" name="Picture 22" descr="Resultado de imagen de garaituz linkedin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40936" y="4365104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15</a:t>
            </a:fld>
            <a:endParaRPr lang="es-E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4538" y="2390775"/>
            <a:ext cx="51149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4538" y="2390775"/>
            <a:ext cx="51149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4538" y="2390775"/>
            <a:ext cx="511492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943200" y="4797152"/>
            <a:ext cx="7200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/>
            <a:r>
              <a:rPr lang="es-ES" sz="1600" baseline="0" err="1" smtClean="0">
                <a:latin typeface="Calibri" pitchFamily="34" charset="0"/>
                <a:cs typeface="Times New Roman" pitchFamily="18" charset="0"/>
              </a:rPr>
              <a:t>Source</a:t>
            </a:r>
            <a:r>
              <a:rPr lang="es-ES" sz="1600" baseline="0" smtClean="0">
                <a:latin typeface="Calibri" pitchFamily="34" charset="0"/>
                <a:cs typeface="Times New Roman" pitchFamily="18" charset="0"/>
              </a:rPr>
              <a:t>: </a:t>
            </a:r>
            <a:r>
              <a:rPr lang="es-ES" sz="1600" baseline="0" err="1" smtClean="0">
                <a:latin typeface="Calibri" pitchFamily="34" charset="0"/>
                <a:cs typeface="Times New Roman" pitchFamily="18" charset="0"/>
              </a:rPr>
              <a:t>own</a:t>
            </a:r>
            <a:r>
              <a:rPr lang="es-ES" sz="160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err="1" smtClean="0">
                <a:latin typeface="Calibri" pitchFamily="34" charset="0"/>
                <a:cs typeface="Times New Roman" pitchFamily="18" charset="0"/>
              </a:rPr>
              <a:t>elaboration</a:t>
            </a:r>
            <a:r>
              <a:rPr lang="es-ES" sz="1600" smtClean="0">
                <a:latin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2195736" y="3861048"/>
            <a:ext cx="648072" cy="2880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Rectángulo"/>
          <p:cNvSpPr/>
          <p:nvPr/>
        </p:nvSpPr>
        <p:spPr>
          <a:xfrm>
            <a:off x="2195736" y="4248384"/>
            <a:ext cx="648072" cy="1440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uadroTexto"/>
          <p:cNvSpPr txBox="1"/>
          <p:nvPr/>
        </p:nvSpPr>
        <p:spPr>
          <a:xfrm>
            <a:off x="2318568" y="3861048"/>
            <a:ext cx="64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smtClean="0"/>
              <a:t>20</a:t>
            </a:r>
            <a:endParaRPr lang="es-ES" sz="1200" b="1"/>
          </a:p>
        </p:txBody>
      </p:sp>
      <p:sp>
        <p:nvSpPr>
          <p:cNvPr id="16" name="15 CuadroTexto"/>
          <p:cNvSpPr txBox="1"/>
          <p:nvPr/>
        </p:nvSpPr>
        <p:spPr>
          <a:xfrm>
            <a:off x="2195736" y="4180144"/>
            <a:ext cx="805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smtClean="0"/>
              <a:t>25,64%</a:t>
            </a:r>
            <a:endParaRPr lang="es-ES" sz="1200" b="1"/>
          </a:p>
        </p:txBody>
      </p:sp>
      <p:sp>
        <p:nvSpPr>
          <p:cNvPr id="10" name="9 Elipse"/>
          <p:cNvSpPr/>
          <p:nvPr/>
        </p:nvSpPr>
        <p:spPr>
          <a:xfrm>
            <a:off x="2195736" y="4149080"/>
            <a:ext cx="6480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251520" y="332656"/>
            <a:ext cx="842493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/>
            <a:r>
              <a:rPr lang="es-ES" sz="2000" baseline="0" dirty="0" smtClean="0">
                <a:latin typeface="Calibri" pitchFamily="34" charset="0"/>
                <a:cs typeface="Times New Roman" pitchFamily="18" charset="0"/>
              </a:rPr>
              <a:t>	</a:t>
            </a:r>
            <a:r>
              <a:rPr lang="es-ES" sz="2000" baseline="0" dirty="0" err="1" smtClean="0">
                <a:latin typeface="Calibri" pitchFamily="34" charset="0"/>
                <a:cs typeface="Times New Roman" pitchFamily="18" charset="0"/>
              </a:rPr>
              <a:t>The</a:t>
            </a:r>
            <a:r>
              <a:rPr lang="es-ES" sz="2000" baseline="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2000" baseline="0" dirty="0" err="1" smtClean="0">
                <a:latin typeface="Calibri" pitchFamily="34" charset="0"/>
                <a:cs typeface="Times New Roman" pitchFamily="18" charset="0"/>
              </a:rPr>
              <a:t>direct</a:t>
            </a:r>
            <a:r>
              <a:rPr lang="es-ES" sz="2000" baseline="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_tradnl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labor </a:t>
            </a:r>
            <a:r>
              <a:rPr lang="es-ES_tradnl" sz="20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market</a:t>
            </a:r>
            <a:r>
              <a:rPr lang="es-ES_tradnl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_tradnl" sz="20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insertion</a:t>
            </a:r>
            <a:r>
              <a:rPr lang="es-ES_tradnl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_tradnl" sz="20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rate</a:t>
            </a:r>
            <a:r>
              <a:rPr lang="es-ES_tradnl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was</a:t>
            </a:r>
            <a:r>
              <a:rPr lang="es-ES_tradnl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of 25,64 %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This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was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rate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of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students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graduated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that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were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employed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by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SMEs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 In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many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cases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has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to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underlined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that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position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they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got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in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companies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were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of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area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-managers (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e.g.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financial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managers,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commercial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managers),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assistant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to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general managers, etc. </a:t>
            </a:r>
          </a:p>
          <a:p>
            <a:pPr marL="457200" indent="-457200" algn="just">
              <a:buAutoNum type="arabicParenR" startAt="4"/>
            </a:pPr>
            <a:endParaRPr lang="es-E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457200" indent="-457200" algn="just"/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19924" t="10828" r="23073" b="7470"/>
          <a:stretch>
            <a:fillRect/>
          </a:stretch>
        </p:blipFill>
        <p:spPr bwMode="auto">
          <a:xfrm>
            <a:off x="3779912" y="2599160"/>
            <a:ext cx="4604894" cy="3710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19064" y="1576536"/>
            <a:ext cx="8424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/>
            <a:r>
              <a:rPr lang="es-ES" sz="2000" baseline="0" err="1" smtClean="0">
                <a:latin typeface="Calibri" pitchFamily="34" charset="0"/>
                <a:cs typeface="Times New Roman" pitchFamily="18" charset="0"/>
              </a:rPr>
              <a:t>Website</a:t>
            </a:r>
            <a:r>
              <a:rPr lang="es-ES" sz="2000" baseline="0" smtClean="0">
                <a:latin typeface="Calibri" pitchFamily="34" charset="0"/>
                <a:cs typeface="Times New Roman" pitchFamily="18" charset="0"/>
              </a:rPr>
              <a:t> of </a:t>
            </a:r>
            <a:r>
              <a:rPr lang="es-ES" sz="2000" baseline="0" err="1" smtClean="0">
                <a:latin typeface="Calibri" pitchFamily="34" charset="0"/>
                <a:cs typeface="Times New Roman" pitchFamily="18" charset="0"/>
              </a:rPr>
              <a:t>the</a:t>
            </a:r>
            <a:r>
              <a:rPr lang="es-ES" sz="2000" smtClean="0">
                <a:latin typeface="Calibri" pitchFamily="34" charset="0"/>
                <a:cs typeface="Times New Roman" pitchFamily="18" charset="0"/>
              </a:rPr>
              <a:t> UPV/EHU</a:t>
            </a:r>
            <a:r>
              <a:rPr lang="es-ES" sz="2000" smtClean="0">
                <a:latin typeface="Calibri" pitchFamily="34" charset="0"/>
              </a:rPr>
              <a:t> </a:t>
            </a:r>
            <a:r>
              <a:rPr lang="es-ES" sz="2000" err="1" smtClean="0">
                <a:latin typeface="Calibri" pitchFamily="34" charset="0"/>
              </a:rPr>
              <a:t>for</a:t>
            </a:r>
            <a:r>
              <a:rPr lang="es-ES" sz="2000" smtClean="0">
                <a:latin typeface="Calibri" pitchFamily="34" charset="0"/>
              </a:rPr>
              <a:t> </a:t>
            </a:r>
            <a:r>
              <a:rPr lang="es-ES" sz="2000" err="1" smtClean="0">
                <a:latin typeface="Calibri" pitchFamily="34" charset="0"/>
              </a:rPr>
              <a:t>the</a:t>
            </a:r>
            <a:r>
              <a:rPr lang="es-ES" sz="2000" smtClean="0">
                <a:latin typeface="Calibri" pitchFamily="34" charset="0"/>
              </a:rPr>
              <a:t> </a:t>
            </a:r>
            <a:r>
              <a:rPr lang="es-ES" sz="2000" baseline="0" err="1" smtClean="0">
                <a:latin typeface="Calibri" pitchFamily="34" charset="0"/>
                <a:cs typeface="Times New Roman" pitchFamily="18" charset="0"/>
              </a:rPr>
              <a:t>Garaituz</a:t>
            </a:r>
            <a:r>
              <a:rPr lang="es-ES" sz="2000" baseline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2000" baseline="0" err="1" smtClean="0">
                <a:latin typeface="Calibri" pitchFamily="34" charset="0"/>
                <a:cs typeface="Times New Roman" pitchFamily="18" charset="0"/>
              </a:rPr>
              <a:t>programme</a:t>
            </a:r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16</a:t>
            </a:fld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755576" y="404664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s-ES" sz="2400" b="1" smtClean="0">
                <a:latin typeface="Calibri" pitchFamily="34" charset="0"/>
              </a:rPr>
              <a:t>6. </a:t>
            </a:r>
            <a:r>
              <a:rPr lang="es-ES" sz="2400" b="1" err="1" smtClean="0">
                <a:latin typeface="Calibri" pitchFamily="34" charset="0"/>
              </a:rPr>
              <a:t>Related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documentation</a:t>
            </a:r>
            <a:r>
              <a:rPr lang="es-ES" sz="2400" b="1" smtClean="0">
                <a:latin typeface="Calibri" pitchFamily="34" charset="0"/>
              </a:rPr>
              <a:t> and </a:t>
            </a:r>
            <a:r>
              <a:rPr lang="es-ES" sz="2400" b="1" err="1" smtClean="0">
                <a:latin typeface="Calibri" pitchFamily="34" charset="0"/>
              </a:rPr>
              <a:t>references</a:t>
            </a:r>
            <a:endParaRPr lang="es-ES" sz="2400" b="1" smtClean="0">
              <a:latin typeface="Calibri" pitchFamily="34" charset="0"/>
            </a:endParaRPr>
          </a:p>
          <a:p>
            <a:pPr marL="457200" indent="-457200"/>
            <a:endParaRPr lang="es-ES" sz="2400" b="1" smtClean="0">
              <a:latin typeface="Calibri" pitchFamily="34" charset="0"/>
            </a:endParaRPr>
          </a:p>
          <a:p>
            <a:pPr marL="457200" indent="-457200"/>
            <a:endParaRPr lang="es-ES" sz="2400" b="1" smtClean="0">
              <a:latin typeface="Calibri" pitchFamily="34" charset="0"/>
            </a:endParaRPr>
          </a:p>
          <a:p>
            <a:pPr marL="457200" indent="-457200"/>
            <a:endParaRPr lang="es-ES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547664" y="1340768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s-ES" sz="2400" b="1" err="1" smtClean="0">
                <a:latin typeface="Calibri" pitchFamily="34" charset="0"/>
              </a:rPr>
              <a:t>Thank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you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very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much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for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your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attention</a:t>
            </a:r>
            <a:r>
              <a:rPr lang="es-ES" sz="2400" b="1" smtClean="0">
                <a:latin typeface="Calibri" pitchFamily="34" charset="0"/>
              </a:rPr>
              <a:t>!</a:t>
            </a:r>
          </a:p>
          <a:p>
            <a:pPr marL="457200" indent="-457200"/>
            <a:endParaRPr lang="es-ES" sz="2400" b="1" smtClean="0">
              <a:latin typeface="Calibri" pitchFamily="34" charset="0"/>
            </a:endParaRPr>
          </a:p>
          <a:p>
            <a:pPr marL="457200" indent="-457200"/>
            <a:endParaRPr lang="es-ES" sz="2400" b="1" smtClean="0">
              <a:latin typeface="Calibri" pitchFamily="34" charset="0"/>
            </a:endParaRPr>
          </a:p>
          <a:p>
            <a:pPr marL="457200" indent="-457200"/>
            <a:endParaRPr lang="es-ES" sz="2400">
              <a:latin typeface="Calibri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91880" y="2852936"/>
            <a:ext cx="84249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/>
            <a:r>
              <a:rPr lang="es-ES" sz="2000" baseline="0" smtClean="0">
                <a:latin typeface="Calibri" pitchFamily="34" charset="0"/>
                <a:cs typeface="Times New Roman" pitchFamily="18" charset="0"/>
              </a:rPr>
              <a:t> iheras@ehu.es</a:t>
            </a:r>
            <a:endParaRPr kumimoji="0" lang="es-E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17</a:t>
            </a:fld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-180528" y="5013176"/>
            <a:ext cx="86764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2000" smtClean="0">
                <a:latin typeface="Calibri" pitchFamily="34" charset="0"/>
              </a:rPr>
              <a:t>Iñaki Heras</a:t>
            </a:r>
          </a:p>
          <a:p>
            <a:pPr algn="r"/>
            <a:r>
              <a:rPr lang="es-ES" sz="2000" err="1" smtClean="0">
                <a:latin typeface="Calibri" pitchFamily="34" charset="0"/>
              </a:rPr>
              <a:t>Department</a:t>
            </a:r>
            <a:r>
              <a:rPr lang="es-ES" sz="2000" smtClean="0">
                <a:latin typeface="Calibri" pitchFamily="34" charset="0"/>
              </a:rPr>
              <a:t> of Management</a:t>
            </a:r>
          </a:p>
          <a:p>
            <a:pPr algn="r"/>
            <a:r>
              <a:rPr lang="es-ES" sz="2000" err="1" smtClean="0">
                <a:latin typeface="Calibri" pitchFamily="34" charset="0"/>
              </a:rPr>
              <a:t>University</a:t>
            </a:r>
            <a:r>
              <a:rPr lang="es-ES" sz="2000" smtClean="0">
                <a:latin typeface="Calibri" pitchFamily="34" charset="0"/>
              </a:rPr>
              <a:t> of </a:t>
            </a:r>
            <a:r>
              <a:rPr lang="es-ES" sz="2000" err="1" smtClean="0">
                <a:latin typeface="Calibri" pitchFamily="34" charset="0"/>
              </a:rPr>
              <a:t>the</a:t>
            </a:r>
            <a:r>
              <a:rPr lang="es-ES" sz="2000" smtClean="0">
                <a:latin typeface="Calibri" pitchFamily="34" charset="0"/>
              </a:rPr>
              <a:t> </a:t>
            </a:r>
            <a:r>
              <a:rPr lang="es-ES" sz="2000" err="1" smtClean="0">
                <a:latin typeface="Calibri" pitchFamily="34" charset="0"/>
              </a:rPr>
              <a:t>Basque</a:t>
            </a:r>
            <a:r>
              <a:rPr lang="es-ES" sz="2000" smtClean="0">
                <a:latin typeface="Calibri" pitchFamily="34" charset="0"/>
              </a:rPr>
              <a:t> Country UPV/EHU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115616" y="836712"/>
            <a:ext cx="71287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Calibri" pitchFamily="34" charset="0"/>
              </a:rPr>
              <a:t>Index</a:t>
            </a:r>
            <a:endParaRPr lang="en-US" sz="2400" dirty="0" smtClean="0">
              <a:latin typeface="Calibri" pitchFamily="34" charset="0"/>
            </a:endParaRPr>
          </a:p>
          <a:p>
            <a:endParaRPr lang="en-US" sz="2400" dirty="0" smtClean="0">
              <a:latin typeface="Calibri" pitchFamily="34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pitchFamily="34" charset="0"/>
              </a:rPr>
              <a:t>Objective of the presentation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pitchFamily="34" charset="0"/>
              </a:rPr>
              <a:t>Garaituz: overview of the programme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pitchFamily="34" charset="0"/>
              </a:rPr>
              <a:t>Objectives of the programme for the UPV/EHU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pitchFamily="34" charset="0"/>
              </a:rPr>
              <a:t>Methodology and resources 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pitchFamily="34" charset="0"/>
              </a:rPr>
              <a:t>Results</a:t>
            </a: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pitchFamily="34" charset="0"/>
              </a:rPr>
              <a:t>Related documentation and references</a:t>
            </a: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>
                <a:latin typeface="+mj-lt"/>
              </a:rPr>
              <a:pPr/>
              <a:t>2</a:t>
            </a:fld>
            <a:endParaRPr lang="es-E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3528" y="980728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2400" dirty="0" smtClean="0">
              <a:latin typeface="Calibri" pitchFamily="34" charset="0"/>
            </a:endParaRPr>
          </a:p>
          <a:p>
            <a:pPr marL="457200" indent="-457200">
              <a:buAutoNum type="arabicPeriod"/>
            </a:pPr>
            <a:r>
              <a:rPr lang="en-US" sz="2400" b="1" dirty="0" smtClean="0">
                <a:latin typeface="Calibri" pitchFamily="34" charset="0"/>
              </a:rPr>
              <a:t>Objective</a:t>
            </a:r>
            <a:r>
              <a:rPr lang="es-ES" sz="2400" b="1" dirty="0" smtClean="0">
                <a:latin typeface="Calibri" pitchFamily="34" charset="0"/>
              </a:rPr>
              <a:t> of </a:t>
            </a:r>
            <a:r>
              <a:rPr lang="es-ES" sz="2400" b="1" dirty="0" err="1" smtClean="0">
                <a:latin typeface="Calibri" pitchFamily="34" charset="0"/>
              </a:rPr>
              <a:t>the</a:t>
            </a:r>
            <a:r>
              <a:rPr lang="es-ES" sz="2400" b="1" dirty="0" smtClean="0">
                <a:latin typeface="Calibri" pitchFamily="34" charset="0"/>
              </a:rPr>
              <a:t> </a:t>
            </a:r>
            <a:r>
              <a:rPr lang="es-ES" sz="2400" b="1" dirty="0" err="1" smtClean="0">
                <a:latin typeface="Calibri" pitchFamily="34" charset="0"/>
              </a:rPr>
              <a:t>presentation</a:t>
            </a:r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dirty="0" smtClean="0">
              <a:latin typeface="Calibri" pitchFamily="34" charset="0"/>
            </a:endParaRPr>
          </a:p>
          <a:p>
            <a:pPr marL="914400" lvl="1" indent="-457200"/>
            <a:r>
              <a:rPr lang="es-ES" sz="2400" dirty="0" smtClean="0">
                <a:latin typeface="Calibri" pitchFamily="34" charset="0"/>
              </a:rPr>
              <a:t>	</a:t>
            </a:r>
          </a:p>
          <a:p>
            <a:pPr marL="914400" lvl="1" indent="-457200"/>
            <a:r>
              <a:rPr lang="es-ES" sz="2400" dirty="0" smtClean="0">
                <a:latin typeface="Calibri" pitchFamily="34" charset="0"/>
              </a:rPr>
              <a:t>	</a:t>
            </a:r>
            <a:r>
              <a:rPr lang="es-ES" sz="2400" dirty="0" err="1" smtClean="0">
                <a:latin typeface="Calibri" pitchFamily="34" charset="0"/>
              </a:rPr>
              <a:t>This</a:t>
            </a:r>
            <a:r>
              <a:rPr lang="es-ES" sz="2400" dirty="0" smtClean="0">
                <a:latin typeface="Calibri" pitchFamily="34" charset="0"/>
              </a:rPr>
              <a:t> short </a:t>
            </a:r>
            <a:r>
              <a:rPr lang="es-ES" sz="2400" dirty="0" err="1" smtClean="0">
                <a:latin typeface="Calibri" pitchFamily="34" charset="0"/>
              </a:rPr>
              <a:t>presentation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aims</a:t>
            </a:r>
            <a:r>
              <a:rPr lang="es-ES" sz="2400" dirty="0" smtClean="0">
                <a:latin typeface="Calibri" pitchFamily="34" charset="0"/>
              </a:rPr>
              <a:t> at </a:t>
            </a:r>
            <a:r>
              <a:rPr lang="es-ES" sz="2400" dirty="0" err="1" smtClean="0">
                <a:latin typeface="Calibri" pitchFamily="34" charset="0"/>
              </a:rPr>
              <a:t>giving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an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overview</a:t>
            </a:r>
            <a:r>
              <a:rPr lang="es-ES" sz="2400" dirty="0" smtClean="0">
                <a:latin typeface="Calibri" pitchFamily="34" charset="0"/>
              </a:rPr>
              <a:t> of </a:t>
            </a:r>
            <a:r>
              <a:rPr lang="es-ES" sz="2400" dirty="0" err="1" smtClean="0">
                <a:latin typeface="Calibri" pitchFamily="34" charset="0"/>
              </a:rPr>
              <a:t>the</a:t>
            </a:r>
            <a:r>
              <a:rPr lang="es-ES" sz="2400" dirty="0" smtClean="0">
                <a:latin typeface="Calibri" pitchFamily="34" charset="0"/>
              </a:rPr>
              <a:t> so-</a:t>
            </a:r>
            <a:r>
              <a:rPr lang="es-ES" sz="2400" dirty="0" err="1" smtClean="0">
                <a:latin typeface="Calibri" pitchFamily="34" charset="0"/>
              </a:rPr>
              <a:t>called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i="1" dirty="0" err="1" smtClean="0">
                <a:latin typeface="Calibri" pitchFamily="34" charset="0"/>
              </a:rPr>
              <a:t>Garaituz</a:t>
            </a:r>
            <a:r>
              <a:rPr lang="es-ES" sz="2400" i="1" dirty="0" smtClean="0">
                <a:latin typeface="Calibri" pitchFamily="34" charset="0"/>
              </a:rPr>
              <a:t> </a:t>
            </a:r>
            <a:r>
              <a:rPr lang="es-ES" sz="2400" i="1" dirty="0" err="1" smtClean="0">
                <a:latin typeface="Calibri" pitchFamily="34" charset="0"/>
              </a:rPr>
              <a:t>Programme</a:t>
            </a:r>
            <a:r>
              <a:rPr lang="es-ES" sz="2400" i="1" dirty="0" smtClean="0">
                <a:latin typeface="Calibri" pitchFamily="34" charset="0"/>
              </a:rPr>
              <a:t>, </a:t>
            </a:r>
            <a:r>
              <a:rPr lang="es-ES" sz="2400" dirty="0" err="1" smtClean="0">
                <a:latin typeface="Calibri" pitchFamily="34" charset="0"/>
              </a:rPr>
              <a:t>promoted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by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the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Gipuzkoako</a:t>
            </a:r>
            <a:r>
              <a:rPr lang="es-ES" sz="2400" dirty="0" smtClean="0">
                <a:latin typeface="Calibri" pitchFamily="34" charset="0"/>
              </a:rPr>
              <a:t> </a:t>
            </a:r>
            <a:r>
              <a:rPr lang="es-ES" sz="2400" dirty="0" err="1" smtClean="0">
                <a:latin typeface="Calibri" pitchFamily="34" charset="0"/>
              </a:rPr>
              <a:t>Foru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Aldundia</a:t>
            </a:r>
            <a:r>
              <a:rPr lang="es-ES" sz="2400" dirty="0" smtClean="0">
                <a:latin typeface="Calibri" pitchFamily="34" charset="0"/>
              </a:rPr>
              <a:t> - Diputación Foral de </a:t>
            </a:r>
            <a:r>
              <a:rPr lang="es-ES" sz="2400" dirty="0" err="1" smtClean="0">
                <a:latin typeface="Calibri" pitchFamily="34" charset="0"/>
              </a:rPr>
              <a:t>Gipuzkoa</a:t>
            </a:r>
            <a:r>
              <a:rPr lang="es-ES" sz="2400" dirty="0" smtClean="0">
                <a:latin typeface="Calibri" pitchFamily="34" charset="0"/>
              </a:rPr>
              <a:t> in </a:t>
            </a:r>
            <a:r>
              <a:rPr lang="es-ES" sz="2400" dirty="0" err="1" smtClean="0">
                <a:latin typeface="Calibri" pitchFamily="34" charset="0"/>
              </a:rPr>
              <a:t>the</a:t>
            </a:r>
            <a:r>
              <a:rPr lang="es-ES" sz="2400" dirty="0" smtClean="0">
                <a:latin typeface="Calibri" pitchFamily="34" charset="0"/>
              </a:rPr>
              <a:t> 2014-2015 </a:t>
            </a:r>
            <a:r>
              <a:rPr lang="es-ES" sz="2400" dirty="0" err="1" smtClean="0">
                <a:latin typeface="Calibri" pitchFamily="34" charset="0"/>
              </a:rPr>
              <a:t>academic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dirty="0" err="1" smtClean="0">
                <a:latin typeface="Calibri" pitchFamily="34" charset="0"/>
              </a:rPr>
              <a:t>course</a:t>
            </a:r>
            <a:r>
              <a:rPr lang="es-ES" sz="2400" dirty="0" smtClean="0">
                <a:latin typeface="Calibri" pitchFamily="34" charset="0"/>
              </a:rPr>
              <a:t>.</a:t>
            </a:r>
          </a:p>
          <a:p>
            <a:pPr marL="914400" lvl="1" indent="-457200"/>
            <a:endParaRPr lang="es-ES" sz="2400" dirty="0" smtClean="0">
              <a:latin typeface="Calibri" pitchFamily="34" charset="0"/>
            </a:endParaRPr>
          </a:p>
          <a:p>
            <a:pPr marL="914400" lvl="1" indent="-457200"/>
            <a:r>
              <a:rPr lang="es-ES" sz="2400" dirty="0" smtClean="0">
                <a:latin typeface="Calibri" pitchFamily="34" charset="0"/>
              </a:rPr>
              <a:t>	</a:t>
            </a:r>
          </a:p>
        </p:txBody>
      </p:sp>
      <p:pic>
        <p:nvPicPr>
          <p:cNvPr id="14338" name="Picture 2" descr="http://soniarujas.com/wp-content/uploads/2012/12/OBJETIVOS-600x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677" y="4993244"/>
            <a:ext cx="2411323" cy="1864756"/>
          </a:xfrm>
          <a:prstGeom prst="rect">
            <a:avLst/>
          </a:prstGeom>
          <a:noFill/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3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1520" y="702568"/>
            <a:ext cx="849694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endParaRPr lang="es-E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Firstly, a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diagnosis of the situa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tion of the local SMEs was carried out by a consultant company with the assistance of </a:t>
            </a:r>
            <a:r>
              <a:rPr lang="en-U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Garapen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and the network of local agencies.</a:t>
            </a:r>
          </a:p>
          <a:p>
            <a:pPr lvl="0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0" algn="just"/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Secondly, taking into account the previous diagnosis, the Diputación Foral de Gipuzkoa decided to intervene in </a:t>
            </a:r>
            <a:r>
              <a:rPr lang="en-US" sz="2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three lines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lvl="0" algn="just"/>
            <a:endParaRPr lang="en-US" sz="20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algn="just"/>
            <a:r>
              <a:rPr lang="en-US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Line 1.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Implementation of viability plans in SMEs in crisis. </a:t>
            </a:r>
          </a:p>
          <a:p>
            <a:pPr lvl="1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algn="just"/>
            <a:r>
              <a:rPr lang="en-US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Line 2.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Definition and/or re-definition of the management model and business model of the SMEs in crisis. </a:t>
            </a:r>
          </a:p>
          <a:p>
            <a:pPr lvl="1" algn="just"/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1" algn="just"/>
            <a:r>
              <a:rPr lang="en-US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Line 3.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Improvement of the productive competitiveness of the SMEs. </a:t>
            </a:r>
          </a:p>
          <a:p>
            <a:pPr lvl="0" algn="just" eaLnBrk="0" hangingPunct="0"/>
            <a:endParaRPr lang="es-E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27584" y="404664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s-ES" sz="2400" b="1" dirty="0" smtClean="0">
                <a:latin typeface="Calibri" pitchFamily="34" charset="0"/>
              </a:rPr>
              <a:t>2. </a:t>
            </a:r>
            <a:r>
              <a:rPr lang="es-ES" sz="2400" b="1" dirty="0" err="1" smtClean="0">
                <a:latin typeface="Calibri" pitchFamily="34" charset="0"/>
              </a:rPr>
              <a:t>Garaituz</a:t>
            </a:r>
            <a:r>
              <a:rPr lang="es-ES" sz="2400" b="1" dirty="0" smtClean="0">
                <a:latin typeface="Calibri" pitchFamily="34" charset="0"/>
              </a:rPr>
              <a:t>: </a:t>
            </a:r>
            <a:r>
              <a:rPr lang="es-ES" sz="2400" b="1" dirty="0" err="1" smtClean="0">
                <a:latin typeface="Calibri" pitchFamily="34" charset="0"/>
              </a:rPr>
              <a:t>overview</a:t>
            </a:r>
            <a:r>
              <a:rPr lang="es-ES" sz="2400" b="1" dirty="0" smtClean="0">
                <a:latin typeface="Calibri" pitchFamily="34" charset="0"/>
              </a:rPr>
              <a:t> of </a:t>
            </a:r>
            <a:r>
              <a:rPr lang="es-ES" sz="2400" b="1" dirty="0" err="1" smtClean="0">
                <a:latin typeface="Calibri" pitchFamily="34" charset="0"/>
              </a:rPr>
              <a:t>the</a:t>
            </a:r>
            <a:r>
              <a:rPr lang="es-ES" sz="2400" b="1" dirty="0" smtClean="0">
                <a:latin typeface="Calibri" pitchFamily="34" charset="0"/>
              </a:rPr>
              <a:t> </a:t>
            </a:r>
            <a:r>
              <a:rPr lang="es-ES" sz="2400" b="1" dirty="0" err="1" smtClean="0">
                <a:latin typeface="Calibri" pitchFamily="34" charset="0"/>
              </a:rPr>
              <a:t>programme</a:t>
            </a:r>
            <a:r>
              <a:rPr lang="es-ES" sz="2400" b="1" dirty="0" smtClean="0">
                <a:latin typeface="Calibri" pitchFamily="34" charset="0"/>
              </a:rPr>
              <a:t> </a:t>
            </a: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dirty="0">
              <a:latin typeface="Calibri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4</a:t>
            </a:fld>
            <a:endParaRPr lang="es-ES"/>
          </a:p>
        </p:txBody>
      </p:sp>
      <p:pic>
        <p:nvPicPr>
          <p:cNvPr id="5" name="4 Imagen" descr="GARAITUZcabecer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661248"/>
            <a:ext cx="6568727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Elipse"/>
          <p:cNvSpPr/>
          <p:nvPr/>
        </p:nvSpPr>
        <p:spPr>
          <a:xfrm>
            <a:off x="2339752" y="1628800"/>
            <a:ext cx="5184576" cy="47525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2555776" y="54868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err="1" smtClean="0">
                <a:latin typeface="Calibri" pitchFamily="34" charset="0"/>
              </a:rPr>
              <a:t>Directly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involved</a:t>
            </a:r>
            <a:r>
              <a:rPr lang="es-ES" sz="2400" b="1" smtClean="0">
                <a:latin typeface="Calibri" pitchFamily="34" charset="0"/>
              </a:rPr>
              <a:t> </a:t>
            </a:r>
            <a:r>
              <a:rPr lang="es-ES" sz="2400" b="1" err="1" smtClean="0">
                <a:latin typeface="Calibri" pitchFamily="34" charset="0"/>
              </a:rPr>
              <a:t>stakeholders</a:t>
            </a:r>
            <a:endParaRPr lang="es-ES" sz="2400" b="1">
              <a:latin typeface="Calibri" pitchFamily="34" charset="0"/>
            </a:endParaRPr>
          </a:p>
        </p:txBody>
      </p:sp>
      <p:pic>
        <p:nvPicPr>
          <p:cNvPr id="3" name="Picture 4" descr="http://3.bp.blogspot.com/-QyXIgMfZ4c4/USUvyPUrg2I/AAAAAAAAAFc/KxSk6j_Ybfk/s1600/logo+GF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772816"/>
            <a:ext cx="2520280" cy="546854"/>
          </a:xfrm>
          <a:prstGeom prst="rect">
            <a:avLst/>
          </a:prstGeom>
          <a:noFill/>
        </p:spPr>
      </p:pic>
      <p:pic>
        <p:nvPicPr>
          <p:cNvPr id="4" name="Picture 2" descr="http://www.garapen.net/public_images/garapen_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412776"/>
            <a:ext cx="2374719" cy="980728"/>
          </a:xfrm>
          <a:prstGeom prst="rect">
            <a:avLst/>
          </a:prstGeom>
          <a:noFill/>
        </p:spPr>
      </p:pic>
      <p:sp>
        <p:nvSpPr>
          <p:cNvPr id="22530" name="AutoShape 2" descr="data:image/jpeg;base64,/9j/4AAQSkZJRgABAQAAAQABAAD/2wCEAAkGBxAQDxUODxAWFREXFRAVEBgQFBARERgYFRQYFhYWGBUaHCggGhoxGxcdIjEiJSorLi4xFx8zODMsOSgtLysBCgoKDg0OGg8QGzQlHyUvLS43MDQ1Ky83NywvMC03Ny4wLDc3OC4sNC8rLDc3MDQsNy03LDUuLCssLTc4LDctMf/AABEIAJQBVAMBIgACEQEDEQH/xAAcAAEAAgMBAQEAAAAAAAAAAAAABQYEBwgDAgH/xABOEAACAQMCBAEFCA8FBgcAAAABAgMABBEFEgYTITFBBxQiUWEyNFJxcpGx0QgVFiMzNUJic3SBkpOysxehwdLhJFNUVaLCQ4KDlMPT8f/EABsBAQACAwEBAAAAAAAAAAAAAAACBgEDBQQH/8QAMxEBAAEDAQQGCQQDAAAAAAAAAAECAxEEBRIhMRNBUWGh4RQWNGNxgZGxwTIzctEGFSP/2gAMAwEAAhEDEQA/AN40pSgUpSgUpSgUpSgUpSgUpSgUpSgUpSgUpSgUpSgUpSgUpSgUpSgUpSgUpSgUpSgUpSgUpSgUpSgUpSgUpSgUpSgUpSgUpSgUpSgUpSgUpSgUpSgUpSgUpSgUpSgUpSgUpSgUpSgUpSgUpSgUpSgUpSgUpSgUpSgUpSgUpSgUpSgUpSgUpSgUpVT4oP8AtA+Qv0tXj12r9FtdJjPHHYzEZWuv2teZpmuN6xe78fJLdbDpWvM0zT1i934+Ruth0rXmaZp6xe78fI3Wwq/a12xqZ4pP35f0a/zNW6jbm9arubn6cdfbnu7mN1a6Vrsmr/be4X5K/RXr2dtL0yao3cYx155kxh60pSuoiUpSgUpSgUpSgUpSgUqA4t9zH8bfQKrea4mt2x6Nem1uZxjr8kopy2HSozR/ei/Jf6TXGguH+G37xrr2bnSW6a+2In6ou3qVzl9jtKzavJuYn/ZJu5J/8aGuja2BSlKBSlKBSlKBSlKBSlKBSlKBSlKBSlKBUHrWjyTS70KgbQPSLA9CT4D21OUrz6nTUaijo7nJmJwqn3NzfCT52/y0+5ub4SfO3+WrXSuf/o9J2T9Wd6Wv7iEo5Q4ypIOO1edZere+JPlmsSqhepii5VTHKJmPFNKWuhSyIJFZMEZGS2for1+5ub4SfO3+Wp3RPe8fyf8AE1nVarGxtLXapqmJzMRPPuQ3pVM8NzfCT52/y1+8Vfhl/Rr/ADNVrqqcV/h1/Rj+Zq0bR0NrS6Wro+uY8MsxOZQxq/234Nfkr9FUA1fYpAsSsxwAqkk9u1av8emIquTPZH5Knq7gAknAHUk9BWN9tIP98n7wqtazqxmOxekY+dvafZ7Ki626rb27c3bMRMR1z+CKV5+2kH++T94UvdTggiNxPMkcI25eRgqDccD0j06k/wB9Q+i6J2lmHtVT9LfVUL5cvxDcfKtv66V19Fdv3aN+9TFOeUcc/NGcJz7utJ/5la/x4vrqW0/U4LiLn28ySRel6cbKyej39IdK4nqyz8YznSotIiJjhVpXnKt1lLuWVTjsoHh4n4hXtYdJan5StGtztkv4yR0Ih3z9fVmNWArAHlg0L/jD/Auv/rrlelB2Jo3GumXjBLa9idz7lN2yQ/EjYY/NU/XDldAeQvj6W6J0u8cvIqF7eRzl2VcBo2PckZyD6gfUKDauqRQMF55AGTtyxX4+xqO800/4a/xW+unFvuY/jb6BVaqr7S1tFrUVUTapq5cZjjyTiOC9QJGIcRHKbW24OR4+Px1xNXaGj+9F+S/0muL6sWnq3rNFWMZiOHyQltP7HP8AG8v6pL/WhrpCub/sc/xvL+qS/wBaGtv+Ubj6DSIOuJLpweRFnv4b39SA/tPYeJG4T2rcQWVoVW6uoYWYEqJpEQkDoSAT2rB+7rSf+ZWv8eL665M1zWJ724e6uZC8rnJJ7AeCqPBR4AVncH8KXWqXIt7Ze2DK7Z5can8pj9A7mg6w0ziawupOVbXkMsmC22KRJGwO5wD26jr7RUtVd4J4OtdJt+Rbrl2wZpWA5kjDxJ8FGThewz6ySdbeXrji4gkTS7SQx7kEly6HDkMSFjDDqowCTjvlR2yCGz9V4w021YpcXsCOO6mRTIPjQZP91QUvlc0NTjz3PyYboj5+XXKtWay8n2rzKHj0+baRlSy8vI9eHx0oOgf7YdD/AOLP8C5/yV6weVvQ3O0XwB/PhuVHzlMVoCTyZ60oydPl/wDLy2PzBs1WLy0khkMU0bRyL0dJFZHXpnqpGR0NB2jpeq291HzbWZJY+26J1cZ9Rx2PsNZlcecEcUzaXeJcxMdmVE6D3MkefSUjtnHY+BrsFGBAI6ggEftoPqlKUClKUClKUClKUClKUFG1b3xJ8s1iVl6t74k+WaxK+dan96v4z922F20T3vH8n/E1nVg6J72j+T/iazqv2l/Yo/jH2apKqnFX4df0Y/marXVU4q/Dr+jH8zVz9ueyT8YSp5oasu61GWRQjt6IxgAYHTtn11iVKXeiSJGJVO4YBYAEEAjOfbVUsUX6qK+izjHHHZ+U0YBnoO/hirRoui7MSyjL/kjuF+s/RVWqw6LreMRTH2Kx+hvrr17Iq09N/wD7c+rsz3/hirKx1QvLl+Ibj5Vt/XSr7VC8uX4huPlW39dKu7W5Zrb/AJBODLa8M1/dxrKsTLHCkgDR7iNzMyno2AQAD06k4yBjUFdE/Y3/AItuP1pv6MdBteGJUG1FCqOwUBR8wrB1nQ7W8jMV1AkqMCDvUEjPird1PtBBFSNKDiziCwFteXFqpJEU88QJxkiORkBPt6VYvI9Ls12zPreRf3oXX/Gorjz8bX365ef13qQ8k/48s/0v/Y1B0vxb7mP42+gVWqsvFvuY/jb6BVaqkbZ9sq+X2hsp5Ljo/vRfkv8ASa4vrtDR/ei/Jf6TXF9W/R+z2/4x9kJ5pvhHii50udrm02cxo2jPMXeNrMrHpkdcqKwNX1Se7ne5uZDJK5y7N39gA7AAdAB0AFTnk84POr3bWiziErE8u4oZM7XRduMj4ff2Vj8a8I3OlXJt7gZU5MMig8uRfWPUfWvcfEQT6GGRwDwRc6vccqH0IlwZ5WGVQHsAPynOOi/QOtdR8LcN22m2y2tqm1B1ZjgyO3i7t4sfmHYAAAVyfwlxRdaZci5tXwegkVsmORfFXHiPb3HhXUfAvGlrq9vzoDtkXAniYgyRsf5lPgw7+wggBZa1v5SdL4dhc32rxbp5AAoWW65r7FCgLGkgAGAOvQZ7nJrZFci+U7V3u9XupHJIWWSGMZJASFiigDwzjdj1saCen4o4bicPbaFI5Vgy868nj7HIyoZwfiPSrSfsgz4aYP8A3RP/AMNal4V0KTUb2KxhIV5CQC+doCqXYnH5qnpW5rb7H+3C/fb+Rm8SkSIPmJb6aDGt/sghuAk00hfEpchmHxKYhn5xVN8sfENnqVxbXtm3urfbMrDbIjLI2Fcds4buM5GOtX9/IBafk30w+NIz9Vam8ofB76ReC0aUSq0ayRuF2EqxZcMuTg5U+J8PiAViu1dDYm0gJ7mGEn9wVxVXamge84P0MP8ATFBn0pSgUpSgUpSgUpSgUpSgo2re+JPlmsSrjPocLsXbdknJwen0V5/c7B+d+9/pVRvbE1NdyqqMcZmefknvQydE97x/J/xNZ1eVtAI0Ea9gMDPU161abFE0WqaZ5xER4IFVTir8Ov6MfzNVrrAvtKjmYO+cgY6HHTJP+NeTaemr1Fjo6OeYZicSpRq/234Nfkr9FRv3Owfnfvf6VKouAAOwAA/ZXk2ToLulmubmOOOXzZqnKua7o23M0Q6d3UeHtHs9lQFbEqLm0GBmLYIz1wpwPmrRtDYs3K9+xiM84/pmKkToutGPEcpyn5J8V+P2fRUX5cGB0C4I6jdbYx+nSrP9zsH5373+leWscLW93aPYTFzA5QkB8EbWDDBx0GQK92zrWrsx0d7Ex1Tnj8GJw44ron7G/wDFs/6039GKpL+xLRvgzfxj9VWvhHhS10uF4LQOEdzI3Mbed20L0OO2FFdRFO0pSg4548/G19+uXn9Z6kPJP+PLP9L/ANjVvfU/JBpNxPJcyrLzJZJJJMSkDc7FmwMdBk166J5J9Ls7mO7gWUSxtuTdKWXOCOox170E3xb7mP42+gVWqvN/p6TgB89MkYOO9Yf3Owfnfvf6VW9o7Kv6jUTcoxicdfcnFURD00f3ovyX+k1xfXblvbKkYiXO0Ajr36//ALWvv7EtG+DN/GP1V3tPRNFqmiecREfSEJa3+xz/ABvL+qS/1oa3vxZwzbanata3S5U9UYY3xt4Oh8D9PUGorhPydafpk5ubQSCRo2jO+TeNrMrHpjvlRVurcOPONeErnSrk21wMqcmGRQdki/CHqPrXuPmJweH9cuLC4W6tZCki/tVh4qw/KU+quuuJ+G7XUoPNruPemQykHa6sPylbuD4fEap39iWjfBm/jH6qCX8nfH9tq8Po4jukA58JPUeG9PhJn5s4PhnnLyj6Y9rq93FIMZnlkT2pKxdCPX0b5wa3/pvki0y2mS4t2uI5kO6NkmIIPzdRjoQehBINT3FnBdjqigXkO51GEkQlJV9gYdx17HI9lByRpOpTWk6XNtIY5kOY2GCQcY7HoRgkYPQ5rY0Pl21ZRgxWrH1tFMD/ANMoFXWbyBWBPoXdwB+dyWPzhRXmPIDZ/wDGz/uxfVQU2by66swwI7VfasUpP/VIapfE1zf3ezU75mfnmRIXbaARDtDBEHRVBfHQYzu8c1vjS/IdpUTh5Wnnx+TI6LGfjCKG/vqy8T+T/T9QSCOeNlSBXWBYGESKrbcjAHb0BQcjV2poHvSD9DD/AExVG/sS0b4M38Y/VWw7WARxrEvuUVVXPU4UYGfmoPWlKUClKUClKUCo6DVVe8lsgp3RRQSsxxtImaRQB7Ryz84qRqAltIo9R54uwk00cKcluVmRIGc5QH0v/FIJHsoPa14jgk1CXTF/DRRRyN2wd2MqPaAyE+yRaxNM4ztriY2yBhMtzLbOjYDDYJSJR8KM8kgEePSsDSdI09bk38N8sk/nEkkrieN1PnI5SwFQdoXKoFwNxMSjJr3udK0yCaC5nuI0ngnu2jeSSKNs3BeR4WzjKjzgEDuPRPich72nGMUl6bIRtuE8tvndGTvjhExYoDuEe043Y91gdM17pxIub3dEwFnnmEFTvxCJvRHyCO+OpqJt9DsRfLOL5TI9y15FEHtwzPLb8obSPTaPljIAODjPWs220u3eXUIFvA8lz74jUwmSHMIhHojqPQC+68R7aD20viqOdJCYnjeOCK52MUJaKVGZGUg4/JZSDjBX1YJzOGtaF9brcooVHWN1G9JGAdA+GC+5YAjIqKsNGtLUtbSXe64mgit15rwpLyo0ZI1jjAHTq7ZwSST4AAZfDaW9oq6ct5HI8SRxpGTAs6iOMY3KvUnaAcke2gatxVDbXJtZAdwt/OASyKGHM5YjXJyWz1r0n4hVb/7XhBv5cMpZpEQFZHdAFU9WYcsnA9lYur6VaS3rPJcqs72hgEe+IMI+YZTIFPpZyO/boa9Lixh87+2Qu1TdBCG3clozFE7PzAx7D771YHHUUHv9vj9sF04wneY3mLK6lVjVtis47jc3QD2N6qwjxgotLy8eBwtpJPG67kLO0ONxXwx1GM16wabFa3lzfveAcwRvcCXlBY40VkiG49Uj6Mfad3tqPh0K0ktLmy8+Ei37XM4KtBuw5XmNFt6Mg6deuM9aCbg1+OSGa5jUtDEJMOpUrIYgeYE69QGBXJ7kHwGTi2vE/NsG1FIsoIhLtWWNn28vmEEjoHA/Jz+2vKw0G1VrlLe4wl3FzGijaMxjmKUa4jXuN2Rkj0SRXlaxWkVhLYvqERiWPzVnZrdDGeWYsMRgb8DsfEGg9tR4wittPTUriMpG5g2qGVn2y7SD06dFJYj1Ia9eJuKo7FokdN3MS5kU74o0AgVWYFnIGSG6fF3FRuq6PZyyWFhJMZOSjbYlmjjLryDGJnwQ59EMAE7728AcfV5wnaXUFvBLcmRYoLuzjO6JmkLxiNiTjrKohJ6eKnPagkdX4rgto7WWQNi6lhjjBG1l5qltzg9gB39Wa/Na4rhtblbWRGLtC0sW3ZmRuakKQoCRl2ZxjOAMEkgAkR3EXDtjM0KX94dy20lvCJJo4ZGaXYjTdNpaQ7QMY25PavbWuGbO7d5LqfcYrU283pRqY8sk4nJ7xyDYGB6DB9VBkcRcVrZEK0LO4t57qZUZPQig2CQ5Pumy+AOmcHqPGwQyq6h1OVYBlPrBGQap+p6JaXdsJW1HKx209rdXCvbtvhkVDMJHxtVvQB3eGT0OatuUijySEjRe5ICqqjuSewAHegr/AA5xjFeyiFI2UlbhwS0bYEE4gYOqnKEscrnuAfVivXROKUuoJLlY8JGJ8jfG0v3p3Q5Qe5yYyRnuMVhaJwxbWTxXXnRKqJ0gLmFEPns4kILgAuS5AUE+PQZNZNjoUVhaSwvdYtyJ8tMIY9hnkZiTJ0z6UhAz6xQfGkcaw3ME1wsThYraK6IDRvlJY3kVMqcLIAhypxjI8DXppPFsdzFNLHE2YY4pSA8bKyyRmRVDqSA+Acqeo6eBBqN07RdOtbZ4475RDdQQ2gLSwbGeKHzfengZSoAOO5UdKyrDRbS1M9nFeBZLhIkMTPBvDJAIjIkeM72RQT3B25x3oPeTjKBLW0vJlMcV1tKl2QCNWgecM57e4TsPE1JpquYopWiZea6qitjeA+drMPDoM47jOKhouHrOW1s7ZpxNDauY0zymWUxwyW5icDoSFLAgdcqfbXrpuiQwWfmsV4SltKWRpGjk5AT01hY/AVDjDHIB7jpgPm442gjsRqMkcgh58kL4AZk5czxNIQO6jlljjrj5qyb7iiOO0nvo05sUBYuUdPSRYxJvQ9mGGGKxdJs7GO3trZLxJAZZZ4iZISZ2dpGk2qOjLukbovbAFYcOlaeLW90mCRY7bbM1wyywlYOdkOm3OUA2sfSAA7dcEAJbXOImtLPzyS3JXA3Ijq0mWYLGqjHpsxYdBXprPEsNpJawzgh7mQRIAQdpwOp9a72RM+uRa89a0RLtrdPOCptnjnVFEb5bDLE7qfAEMR4ZHsqO13QbK+uSJ7zNwtu0KJHMiPGdwlacRqc78hG9LKjYvSgt0hIUlRk4OBnGT4DPhVZXjFPNby7aBxHaNIj7WRhI0YBkEZ8cE7cnxBHhUuuqW8sMjR3cRVFPMkSSJlj9HO9jnA6devTpVah0ixj0g2D6inmkyvFHKz26klizSESdncncT8RoJbUuKY7az8+mTMQdFbkMs+FZgpf0e4GSSB1wppccUxi1ubyJObFb5Zijph0FtHcF4z2I2yAY6dQaRtbty7V72J5RJFKiq0COQAHUctT1BAznHUGo2HStKi065toLmKK0u3uF3LLDykeaMI6REnHgWC+GenTAoJLUeJxBDbyyxYNxIscYMkYVS0byAu5wAMIf2kV5txaht7WaKF3e7JEEZKIfRieViz5IwFQ9RnOVx0Oa/dU02zuXt7GWdTJARKId0ZkdRC8PpJ327ZD1Arxj4dha1s4Irti9vnzSbMUjsBE0LDAGHGxyOnbA/aH3f8bWsOmR6swbkSCAquBzPvhGQRnGVG4nGeiGrKpyMjt4YqoTcNae9vZxNcf7Jas0MaiVVSSUg2wDyKQeYGLLtUjLMRjwqyaRY+b28VtvZxGiRhpMF2CDaCxHc4HegzKUpQKUpQKUpQKrsNlNFq0tzymeGe3to1dWjxE0LyllZWYNg8wEbQeoOcdKsVKDXmncMXEmkLpd1FL7uzEgeS1EYRblXk5TxNv6KM+l17Yr2HDV8tnJBI/nEp1CxmWQlVd4YXtfTfJA3hIjnxJXIzmr7SgoWr8N3cmqNdoubcz6UzoWiUOsHNLPn3QZHZGAyA2CMGv3hvh26iv0eRNscLaseZuQifz24SWPAB3ZAB3bgOoGM96vlKCh8X8O3V1dz8qL73PaWcCzb4wIniupJWkIzv3BWBXaDlsdR1Ik9EsLiHUbyR0l5M0yvGVa0MGBbRJuYE80NuQjp07dPGrTSgrGo2M7aqs6wsYRY3UBfdEF5kksbqNpbdjEZGcdyPbiCs+CZ4IZbVWMlq9lJFDE75eKSXZzYg5OTGSMqc9PSHqzsSlBru44Ou4oriJHM8atpjWauwEhhtblpzbszdCw3EKzHB9AEjBwk4OuZbaNx96uPPr2UjcpeO2vpXWeLcpI3cpw3QkbkGM4zWxKUFGj0K9GsHUgirCpS0jTcu7zTlFjIMNt/DkHBG7CfPijRbxdDXTfNXaeKS3GQ9vtlEd2szSqTIO6pn0sHL49ZrYdKChX/Dl0+p80R/envLG75pZPva29s8Twld27cW7YBXErdenX10bhOe3vY7lHIge4vZrqFm3ASPz1jmjOTjKSAMo/NPgavFKCp67w015qIeUN5obKaCbayDeXnjblHILbSqkkrg9B1qvjhvUiuozPGC9/b36tGHTcjqpjslJLbTmIkEjscZ9mzKUGtJuFb9raeyZd4ubq0EszyRqfNUgj3qVTb1BjMXogEh8+s1YX067k0OWylXN35pc2w9JcSMI3ijkznA3gK3U9N3XGKtVKDX/EeiX1/aWtikTW6p6U8krwnDwwgQbRFISw5rBv/S69xma4lsbq80nlcrZdOtozpuj9BxLG8gD5KnGG69QceNWalBQuOOHLuY/eQ1xvsr2zJkaBCj3DxMsze5GwBCDtGei4Br4uuGbw6l5wo32/nGmtIrNEokWCCQGXtvDJIUbGRu69DWwKUGvLPgqS3vbe9iEmPOrye5j5q8lTJFcIJVQnq7bol6Zxjw61gWvCWp+ZXsUoXmXqecSLvBVLjnF2gJ3EENEVjyPRAi9vXaVKCrX8NxNfafci1kVI/OjPva23R8yLYoIEhz1+Dnp81Viz4QvVhnhMXVNO1O0jYvHi4kuZ3ljcYbIGMEl8elIfUTW0KUFU4P4YlsLm4HNMlqYrSOy3nMkaRvcOYSx6sqmX0SfySB4V52HDTm6u7mYN1unms13R7CWso7fm4HpZ6uuGOPHHY1b6UGqtP4N1BbCWCRd0htNIWHc8II81fmS2Z29Mbt2HPfm4JIFSdrwxds0UhDQ7tTvbxgrQGSCKWCWNR13IWLEEgbusjerNbCpQVK10y4TVLqV0la3nW3UFGtOU2yAoxkBIkByem36KiH0W+WzFqkMrxRX1i9okr2vPS2geKRg7B9rAFGVOpbG3PrGxKUFEHD119s9+z7z58b3nbkxsNj5tydud+7f7Nu3xz0rx0bhe8sXWe3JdORcyNbO6krduoOY3JwEc9xnAPUdCcbBpQax07hbULazFsyc/F3pl5lHjDFhKj3aDe46hoy+cgHm4Hatk20pdAzIyE91fYWHsO1ivzE160oFKUoFKUoFKUoFKUoFKUoFKUoFKUoFKUoFKUoFKUoFKUoFKUoFKUoFKUoFKUoFKUoFKUoFKUoFKUoFKUoFKUoFKUoFKUoFKUoFKUoFKUoFKUoFKUoFKUoFKUoFKUoFKUoFKUoFKUoFKUoFKUoFKUoFKUoFKUoFKUoFKUoFKUoFKUoFKUoFKUoFKUo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2532" name="Picture 4" descr="http://marketingunea.com/wp-content/uploads/logo-tknika-1024x4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068960"/>
            <a:ext cx="2264768" cy="986413"/>
          </a:xfrm>
          <a:prstGeom prst="rect">
            <a:avLst/>
          </a:prstGeom>
          <a:noFill/>
        </p:spPr>
      </p:pic>
      <p:pic>
        <p:nvPicPr>
          <p:cNvPr id="7" name="Picture 6" descr="http://lsi.vc.ehu.es/pablogn/docencia/antiguo/AS1213/Act%200.0%20%20Presentaci%C3%B3n%201213/logoEHU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2" y="2852936"/>
            <a:ext cx="2160240" cy="115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https://encrypted-tbn3.gstatic.com/images?q=tbn:ANd9GcQMBJZCjXppMIcGkmMFDBth9Xd8rknpgy61Ecj18IPjYU9kVGN7DiYAk4l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83163" y="4725144"/>
            <a:ext cx="1403620" cy="993574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2195736" y="5661248"/>
            <a:ext cx="244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err="1" smtClean="0">
                <a:latin typeface="Calibri" pitchFamily="34" charset="0"/>
              </a:rPr>
              <a:t>Consulting</a:t>
            </a:r>
            <a:r>
              <a:rPr lang="es-ES" smtClean="0">
                <a:latin typeface="Calibri" pitchFamily="34" charset="0"/>
              </a:rPr>
              <a:t> </a:t>
            </a:r>
            <a:r>
              <a:rPr lang="es-ES" err="1" smtClean="0">
                <a:latin typeface="Calibri" pitchFamily="34" charset="0"/>
              </a:rPr>
              <a:t>companies</a:t>
            </a:r>
            <a:endParaRPr lang="es-ES">
              <a:latin typeface="Calibri" pitchFamily="34" charset="0"/>
            </a:endParaRPr>
          </a:p>
        </p:txBody>
      </p:sp>
      <p:pic>
        <p:nvPicPr>
          <p:cNvPr id="22536" name="Picture 8" descr="http://ibericamultiweb.es/wp-content/uploads/2013/12/bases-de-datos-empresa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4725144"/>
            <a:ext cx="1749971" cy="1114631"/>
          </a:xfrm>
          <a:prstGeom prst="rect">
            <a:avLst/>
          </a:prstGeom>
          <a:noFill/>
        </p:spPr>
      </p:pic>
      <p:sp>
        <p:nvSpPr>
          <p:cNvPr id="11" name="10 Rectángulo"/>
          <p:cNvSpPr/>
          <p:nvPr/>
        </p:nvSpPr>
        <p:spPr>
          <a:xfrm>
            <a:off x="5508104" y="5877272"/>
            <a:ext cx="3419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mtClean="0">
                <a:latin typeface="Calibri" pitchFamily="34" charset="0"/>
              </a:rPr>
              <a:t>99 Local </a:t>
            </a:r>
            <a:r>
              <a:rPr lang="es-ES" err="1" smtClean="0">
                <a:latin typeface="Calibri" pitchFamily="34" charset="0"/>
              </a:rPr>
              <a:t>SMEs</a:t>
            </a:r>
            <a:r>
              <a:rPr lang="es-ES" smtClean="0">
                <a:latin typeface="Calibri" pitchFamily="34" charset="0"/>
              </a:rPr>
              <a:t> in </a:t>
            </a:r>
            <a:r>
              <a:rPr lang="es-ES" err="1" smtClean="0">
                <a:latin typeface="Calibri" pitchFamily="34" charset="0"/>
              </a:rPr>
              <a:t>economic</a:t>
            </a:r>
            <a:r>
              <a:rPr lang="es-ES" smtClean="0">
                <a:latin typeface="Calibri" pitchFamily="34" charset="0"/>
              </a:rPr>
              <a:t> crisis</a:t>
            </a:r>
            <a:endParaRPr lang="es-E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4"/>
          <p:cNvSpPr txBox="1">
            <a:spLocks noChangeArrowheads="1"/>
          </p:cNvSpPr>
          <p:nvPr/>
        </p:nvSpPr>
        <p:spPr bwMode="auto">
          <a:xfrm>
            <a:off x="0" y="357188"/>
            <a:ext cx="9144000" cy="461962"/>
          </a:xfrm>
          <a:prstGeom prst="rect">
            <a:avLst/>
          </a:prstGeom>
          <a:solidFill>
            <a:srgbClr val="82B5B4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algn="just"/>
            <a:r>
              <a:rPr lang="es-ES" sz="1200" b="1">
                <a:solidFill>
                  <a:schemeClr val="bg1"/>
                </a:solidFill>
                <a:latin typeface="Verdana" pitchFamily="34" charset="0"/>
              </a:rPr>
              <a:t>LANTALDEAK</a:t>
            </a:r>
          </a:p>
          <a:p>
            <a:pPr marL="180975" algn="just"/>
            <a:r>
              <a:rPr lang="es-ES" sz="1200" smtClean="0">
                <a:solidFill>
                  <a:schemeClr val="bg1"/>
                </a:solidFill>
                <a:latin typeface="Verdana" pitchFamily="34" charset="0"/>
              </a:rPr>
              <a:t>WORKING TEAMS</a:t>
            </a:r>
            <a:endParaRPr lang="es-ES" sz="1200">
              <a:solidFill>
                <a:schemeClr val="bg1"/>
              </a:solidFill>
              <a:latin typeface="Verdana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287338" y="1154113"/>
          <a:ext cx="8642350" cy="4108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7824"/>
                <a:gridCol w="2256161"/>
                <a:gridCol w="4678365"/>
              </a:tblGrid>
              <a:tr h="1092529">
                <a:tc>
                  <a:txBody>
                    <a:bodyPr/>
                    <a:lstStyle/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LURRALDE</a:t>
                      </a:r>
                    </a:p>
                    <a:p>
                      <a:pPr algn="ctr"/>
                      <a:r>
                        <a:rPr lang="es-ES" sz="1200" b="1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LAN –TALDEA</a:t>
                      </a:r>
                    </a:p>
                    <a:p>
                      <a:pPr marL="0" marR="0" lvl="0" indent="0" algn="ctr" defTabSz="9143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noProof="0" dirty="0" err="1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Province</a:t>
                      </a:r>
                      <a:r>
                        <a:rPr lang="es-ES" sz="1200" b="1" kern="1200" noProof="0" dirty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1" kern="1200" noProof="0" dirty="0" err="1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level</a:t>
                      </a:r>
                      <a:endParaRPr lang="es-ES" sz="1200" b="1" kern="1200" noProof="0" dirty="0" smtClean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D.F.G./G.F.A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TKNIKA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UPV/EHU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GARAPEN</a:t>
                      </a:r>
                      <a:endParaRPr lang="es-ES" sz="1200" b="0" i="1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General </a:t>
                      </a: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coordination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of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project</a:t>
                      </a:r>
                      <a:endParaRPr lang="es-ES" sz="1200" b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2122">
                <a:tc>
                  <a:txBody>
                    <a:bodyPr/>
                    <a:lstStyle/>
                    <a:p>
                      <a:pPr algn="ctr"/>
                      <a:endParaRPr lang="es-ES" sz="1200" b="1" kern="120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endParaRPr lang="es-ES" sz="1200" b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endParaRPr lang="es-ES" sz="1200" b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92529">
                <a:tc>
                  <a:txBody>
                    <a:bodyPr/>
                    <a:lstStyle/>
                    <a:p>
                      <a:pPr marL="0" marR="0" indent="0" algn="ctr" defTabSz="9143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ESKUALDE</a:t>
                      </a:r>
                    </a:p>
                    <a:p>
                      <a:pPr marL="0" marR="0" indent="0" algn="ctr" defTabSz="9143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LAN-TALDEA</a:t>
                      </a:r>
                    </a:p>
                    <a:p>
                      <a:pPr marL="0" marR="0" indent="0" algn="ctr" defTabSz="9143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err="1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Region-valley</a:t>
                      </a:r>
                      <a:r>
                        <a:rPr lang="es-ES" sz="1200" b="1" kern="120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1" kern="1200" err="1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level</a:t>
                      </a:r>
                      <a:endParaRPr lang="es-ES" sz="1200" b="1" kern="1200" smtClean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UPV/EHU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TKNIKA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GARAPEN-Agencia</a:t>
                      </a:r>
                      <a:r>
                        <a:rPr lang="es-ES" sz="1200" b="0" baseline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Comarcal</a:t>
                      </a:r>
                      <a:endParaRPr lang="es-ES" sz="1200" b="0" i="1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Coordination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at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valley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level</a:t>
                      </a:r>
                      <a:endParaRPr lang="es-ES" sz="1200" b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Analysis</a:t>
                      </a:r>
                      <a:r>
                        <a:rPr lang="es-ES" sz="1200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of </a:t>
                      </a:r>
                      <a:r>
                        <a:rPr lang="es-ES" sz="1200" b="1" baseline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1" baseline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situation</a:t>
                      </a:r>
                      <a:r>
                        <a:rPr lang="es-ES" sz="1200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in </a:t>
                      </a:r>
                      <a:r>
                        <a:rPr lang="es-ES" sz="1200" b="1" baseline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1" baseline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1" baseline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valley</a:t>
                      </a:r>
                      <a:endParaRPr lang="es-ES" sz="1200" b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Definition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of a </a:t>
                      </a: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specific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plan of </a:t>
                      </a: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actions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for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SME</a:t>
                      </a:r>
                      <a:endParaRPr lang="es-ES" sz="1200" b="0" baseline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7197">
                <a:tc>
                  <a:txBody>
                    <a:bodyPr/>
                    <a:lstStyle/>
                    <a:p>
                      <a:pPr algn="ctr"/>
                      <a:endParaRPr lang="es-ES" sz="1200" b="1" kern="1200" smtClean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endParaRPr lang="es-ES" sz="1200" b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endParaRPr lang="es-ES" sz="1200" b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260610">
                <a:tc>
                  <a:txBody>
                    <a:bodyPr/>
                    <a:lstStyle/>
                    <a:p>
                      <a:pPr marL="0" marR="0" indent="0" algn="ctr" defTabSz="9143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ENPRESA</a:t>
                      </a:r>
                    </a:p>
                    <a:p>
                      <a:pPr marL="0" marR="0" indent="0" algn="ctr" defTabSz="9143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LAN-TALDEA</a:t>
                      </a:r>
                    </a:p>
                    <a:p>
                      <a:pPr marL="0" marR="0" lvl="0" indent="0" algn="ctr" defTabSz="91430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kern="1200" noProof="0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SME </a:t>
                      </a:r>
                      <a:r>
                        <a:rPr lang="es-ES" sz="1200" b="1" kern="1200" noProof="0" err="1" smtClean="0">
                          <a:solidFill>
                            <a:schemeClr val="bg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level</a:t>
                      </a:r>
                      <a:endParaRPr lang="es-ES" sz="1200" b="1" kern="1200" noProof="0" smtClean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Responsable empresa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Persona contratada (externa o interna)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TKNIKA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UPV/EHU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GARAPEN-Agencia Comarcal</a:t>
                      </a:r>
                      <a:endParaRPr lang="es-ES" sz="1200" b="0" i="1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Analysis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of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situation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of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SMEs</a:t>
                      </a:r>
                      <a:endParaRPr lang="es-ES" sz="1200" b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Definition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of a </a:t>
                      </a: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specific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plan of </a:t>
                      </a: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actions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for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SME</a:t>
                      </a:r>
                    </a:p>
                    <a:p>
                      <a:pPr marL="360363" indent="-174625">
                        <a:buClr>
                          <a:srgbClr val="009999"/>
                        </a:buClr>
                        <a:buFont typeface="Wingdings" pitchFamily="2" charset="2"/>
                        <a:buChar char="§"/>
                        <a:defRPr/>
                      </a:pPr>
                      <a:r>
                        <a:rPr lang="es-ES" sz="1200" b="1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Coordination</a:t>
                      </a:r>
                      <a:r>
                        <a:rPr lang="es-ES" sz="1200" b="1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of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the</a:t>
                      </a:r>
                      <a:r>
                        <a:rPr lang="es-ES" sz="1200" b="0" dirty="0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s-ES" sz="1200" b="0" dirty="0" err="1" smtClean="0">
                          <a:solidFill>
                            <a:schemeClr val="tx1"/>
                          </a:solidFill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actions</a:t>
                      </a:r>
                      <a:endParaRPr lang="es-ES" sz="1200" b="0" dirty="0" smtClean="0">
                        <a:solidFill>
                          <a:schemeClr val="tx1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3 Elipse"/>
          <p:cNvSpPr/>
          <p:nvPr/>
        </p:nvSpPr>
        <p:spPr>
          <a:xfrm>
            <a:off x="2096834" y="3641123"/>
            <a:ext cx="2304256" cy="2016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300192" y="5517232"/>
            <a:ext cx="92890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/>
            <a:r>
              <a:rPr lang="es-ES" sz="1600" baseline="0" dirty="0" err="1" smtClean="0">
                <a:latin typeface="Calibri" pitchFamily="34" charset="0"/>
                <a:cs typeface="Times New Roman" pitchFamily="18" charset="0"/>
              </a:rPr>
              <a:t>Source</a:t>
            </a:r>
            <a:r>
              <a:rPr lang="es-ES" sz="1600" baseline="0" dirty="0" smtClean="0">
                <a:latin typeface="Calibri" pitchFamily="34" charset="0"/>
                <a:cs typeface="Times New Roman" pitchFamily="18" charset="0"/>
              </a:rPr>
              <a:t>:  </a:t>
            </a:r>
            <a:r>
              <a:rPr lang="es-ES" sz="1600" baseline="0" dirty="0" err="1" smtClean="0">
                <a:latin typeface="Calibri" pitchFamily="34" charset="0"/>
                <a:cs typeface="Times New Roman" pitchFamily="18" charset="0"/>
              </a:rPr>
              <a:t>adapted</a:t>
            </a:r>
            <a:r>
              <a:rPr lang="es-ES" sz="1600" baseline="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baseline="0" dirty="0" err="1" smtClean="0">
                <a:latin typeface="Calibri" pitchFamily="34" charset="0"/>
                <a:cs typeface="Times New Roman" pitchFamily="18" charset="0"/>
              </a:rPr>
              <a:t>from</a:t>
            </a:r>
            <a:r>
              <a:rPr lang="es-ES" sz="1600" baseline="0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s-ES" sz="1600" baseline="0" dirty="0" err="1" smtClean="0">
                <a:latin typeface="Calibri" pitchFamily="34" charset="0"/>
                <a:cs typeface="Times New Roman" pitchFamily="18" charset="0"/>
              </a:rPr>
              <a:t>Garapen</a:t>
            </a:r>
            <a:endParaRPr kumimoji="0" lang="es-E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539552" y="1298376"/>
            <a:ext cx="813690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s-ES_tradn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To give a clear added value to the 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local SMEs that participated in the programme. 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algn="just" eaLnBrk="0" hangingPunct="0">
              <a:buFontTx/>
              <a:buChar char="•"/>
            </a:pP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To promote a network aimed at improving both our expertise and knowledge and the</a:t>
            </a:r>
            <a:r>
              <a:rPr lang="en-US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 relational capital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with the stakeholders that participate in the programme (SMEs, consulting firms, </a:t>
            </a:r>
            <a:r>
              <a:rPr lang="en-U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Garapen</a:t>
            </a:r>
            <a:r>
              <a:rPr lang="en-U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, Tknika, etcetera).</a:t>
            </a:r>
          </a:p>
          <a:p>
            <a:pPr algn="just" eaLnBrk="0" hangingPunct="0">
              <a:buFontTx/>
              <a:buChar char="•"/>
            </a:pPr>
            <a:endParaRPr lang="en-U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To give our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students and recent graduates and opportunity to develop their professional knowledge, expertise and competences or abilities with an internship in the SMEs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s-ES_tradnl" sz="2000" dirty="0" smtClean="0">
              <a:latin typeface="Calibri" pitchFamily="34" charset="0"/>
              <a:cs typeface="Times New Roman" pitchFamily="18" charset="0"/>
            </a:endParaRPr>
          </a:p>
          <a:p>
            <a:pPr lvl="0" algn="just" eaLnBrk="0" hangingPunct="0"/>
            <a:endParaRPr lang="es-ES" sz="2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1187624" y="620688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es-ES" sz="2400" b="1" dirty="0" smtClean="0">
                <a:latin typeface="Calibri" pitchFamily="34" charset="0"/>
              </a:rPr>
              <a:t>3.</a:t>
            </a:r>
            <a:r>
              <a:rPr lang="es-ES" sz="2400" dirty="0" smtClean="0">
                <a:latin typeface="Calibri" pitchFamily="34" charset="0"/>
              </a:rPr>
              <a:t> </a:t>
            </a:r>
            <a:r>
              <a:rPr lang="es-ES" sz="2400" b="1" dirty="0" smtClean="0">
                <a:latin typeface="Calibri" pitchFamily="34" charset="0"/>
              </a:rPr>
              <a:t>Objetives of </a:t>
            </a:r>
            <a:r>
              <a:rPr lang="es-ES" sz="2400" b="1" dirty="0" err="1" smtClean="0">
                <a:latin typeface="Calibri" pitchFamily="34" charset="0"/>
              </a:rPr>
              <a:t>the</a:t>
            </a:r>
            <a:r>
              <a:rPr lang="es-ES" sz="2400" b="1" dirty="0" smtClean="0">
                <a:latin typeface="Calibri" pitchFamily="34" charset="0"/>
              </a:rPr>
              <a:t> </a:t>
            </a:r>
            <a:r>
              <a:rPr lang="es-ES" sz="2400" b="1" dirty="0" err="1" smtClean="0">
                <a:latin typeface="Calibri" pitchFamily="34" charset="0"/>
              </a:rPr>
              <a:t>programme</a:t>
            </a:r>
            <a:r>
              <a:rPr lang="es-ES" sz="2400" b="1" dirty="0" smtClean="0">
                <a:latin typeface="Calibri" pitchFamily="34" charset="0"/>
              </a:rPr>
              <a:t> </a:t>
            </a:r>
            <a:r>
              <a:rPr lang="es-ES" sz="2400" b="1" dirty="0" err="1" smtClean="0">
                <a:latin typeface="Calibri" pitchFamily="34" charset="0"/>
              </a:rPr>
              <a:t>for</a:t>
            </a:r>
            <a:r>
              <a:rPr lang="es-ES" sz="2400" b="1" dirty="0" smtClean="0">
                <a:latin typeface="Calibri" pitchFamily="34" charset="0"/>
              </a:rPr>
              <a:t> </a:t>
            </a:r>
            <a:r>
              <a:rPr lang="es-ES" sz="2400" b="1" dirty="0" err="1" smtClean="0">
                <a:latin typeface="Calibri" pitchFamily="34" charset="0"/>
              </a:rPr>
              <a:t>the</a:t>
            </a:r>
            <a:r>
              <a:rPr lang="es-ES" sz="2400" b="1" dirty="0" smtClean="0">
                <a:latin typeface="Calibri" pitchFamily="34" charset="0"/>
              </a:rPr>
              <a:t> UPV/EHU </a:t>
            </a: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dirty="0">
              <a:latin typeface="Calibri" pitchFamily="34" charset="0"/>
            </a:endParaRPr>
          </a:p>
        </p:txBody>
      </p:sp>
      <p:pic>
        <p:nvPicPr>
          <p:cNvPr id="8" name="Picture 2" descr="Resultado de imagen de ehu english logo excellence camp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157192"/>
            <a:ext cx="2160240" cy="1238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7544" y="1090193"/>
            <a:ext cx="8136904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It was designed a 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specific model of cooperation and intervention </a:t>
            </a:r>
            <a:r>
              <a:rPr kumimoji="0" lang="en-US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adapted to the specific situation of the local SMEs aimed at:</a:t>
            </a:r>
            <a:endParaRPr lang="en-US" sz="2000" b="1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 Generate trust</a:t>
            </a:r>
            <a:endParaRPr kumimoji="0" lang="en-US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Obtain the “real” situation of the company</a:t>
            </a:r>
            <a:endParaRPr kumimoji="0" lang="en-US" sz="2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 Add value in the coordinated and multistakeholder approach that was implemented</a:t>
            </a:r>
          </a:p>
          <a:p>
            <a:pPr lvl="3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 Obtain consistent, internalized and sustainable improvements</a:t>
            </a:r>
          </a:p>
          <a:p>
            <a:pPr lvl="3" algn="just">
              <a:buFont typeface="Arial" pitchFamily="34" charset="0"/>
              <a:buChar char="•"/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026" name="Picture 2" descr="http://image.slidesharecdn.com/conversionbreakfastfinal220415-150504160255-conversion-gate02/95/omnishopper-2do-conversion-breakfast-230415-34-638.jpg?cb=1432055767"/>
          <p:cNvPicPr>
            <a:picLocks noChangeAspect="1" noChangeArrowheads="1"/>
          </p:cNvPicPr>
          <p:nvPr/>
        </p:nvPicPr>
        <p:blipFill>
          <a:blip r:embed="rId2" cstate="print"/>
          <a:srcRect l="28438" t="24631" r="26534" b="46948"/>
          <a:stretch>
            <a:fillRect/>
          </a:stretch>
        </p:blipFill>
        <p:spPr bwMode="auto">
          <a:xfrm>
            <a:off x="5652120" y="5157192"/>
            <a:ext cx="2736304" cy="1080120"/>
          </a:xfrm>
          <a:prstGeom prst="rect">
            <a:avLst/>
          </a:prstGeom>
          <a:noFill/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899592" y="0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 smtClean="0">
                <a:latin typeface="Calibri" pitchFamily="34" charset="0"/>
              </a:rPr>
              <a:t> </a:t>
            </a:r>
          </a:p>
          <a:p>
            <a:pPr marL="457200" indent="-457200"/>
            <a:r>
              <a:rPr lang="es-ES" sz="2400" b="1" dirty="0" smtClean="0">
                <a:latin typeface="Calibri" pitchFamily="34" charset="0"/>
              </a:rPr>
              <a:t>4. </a:t>
            </a:r>
            <a:r>
              <a:rPr lang="es-ES" sz="2400" b="1" dirty="0" err="1" smtClean="0">
                <a:latin typeface="Calibri" pitchFamily="34" charset="0"/>
              </a:rPr>
              <a:t>Methodology</a:t>
            </a:r>
            <a:r>
              <a:rPr lang="es-ES" sz="2400" b="1" dirty="0" smtClean="0">
                <a:latin typeface="Calibri" pitchFamily="34" charset="0"/>
              </a:rPr>
              <a:t> and </a:t>
            </a:r>
            <a:r>
              <a:rPr lang="es-ES" sz="2400" b="1" dirty="0" err="1" smtClean="0">
                <a:latin typeface="Calibri" pitchFamily="34" charset="0"/>
              </a:rPr>
              <a:t>resources</a:t>
            </a:r>
            <a:r>
              <a:rPr lang="es-ES" sz="2400" b="1" dirty="0" smtClean="0">
                <a:latin typeface="Calibri" pitchFamily="34" charset="0"/>
              </a:rPr>
              <a:t> </a:t>
            </a: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b="1" dirty="0" smtClean="0">
              <a:latin typeface="Calibri" pitchFamily="34" charset="0"/>
            </a:endParaRPr>
          </a:p>
          <a:p>
            <a:pPr marL="457200" indent="-457200"/>
            <a:endParaRPr lang="es-ES" sz="2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404664"/>
            <a:ext cx="820891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/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A </a:t>
            </a:r>
            <a:r>
              <a:rPr kumimoji="0" lang="es-ES_tradnl" sz="2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specific</a:t>
            </a:r>
            <a:r>
              <a:rPr kumimoji="0" lang="es-ES_tradnl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formative</a:t>
            </a:r>
            <a:r>
              <a:rPr kumimoji="0" lang="es-ES_tradnl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course</a:t>
            </a:r>
            <a:r>
              <a:rPr kumimoji="0" lang="es-ES_tradnl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for</a:t>
            </a:r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programme</a:t>
            </a:r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was</a:t>
            </a:r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designed</a:t>
            </a:r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s-ES_tradnl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so-</a:t>
            </a:r>
            <a:r>
              <a:rPr kumimoji="0" lang="es-ES_tradnl" sz="20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called</a:t>
            </a:r>
            <a:r>
              <a:rPr kumimoji="0" lang="es-ES_tradnl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s-ES_tradnl" sz="200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es-ES" sz="2000" i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rograma</a:t>
            </a:r>
            <a:r>
              <a:rPr lang="es-ES" sz="2000" i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de formación en asesoramiento a pequeñas y medianas empresas para el cambio y la mejora en la gestión 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(60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hours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), a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course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that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was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taught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by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university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lecturers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(UPV/EHU and Deusto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University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 and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consultants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and managers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with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a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depth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expertise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in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the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reorganization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and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improvement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of </a:t>
            </a:r>
            <a:r>
              <a:rPr lang="es-ES" sz="2000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SMEs</a:t>
            </a:r>
            <a:r>
              <a:rPr lang="es-ES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s-ES_tradn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endParaRPr kumimoji="0" lang="es-E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2422" r="23907" b="20641"/>
          <a:stretch>
            <a:fillRect/>
          </a:stretch>
        </p:blipFill>
        <p:spPr bwMode="auto">
          <a:xfrm>
            <a:off x="2627784" y="2537901"/>
            <a:ext cx="5760639" cy="4080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D969-1C3E-40D1-B082-839A70D4AE1C}" type="slidenum">
              <a:rPr lang="es-ES" smtClean="0"/>
              <a:pPr/>
              <a:t>9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2180</TotalTime>
  <Words>782</Words>
  <Application>Microsoft Office PowerPoint</Application>
  <PresentationFormat>Presentación en pantalla (4:3)</PresentationFormat>
  <Paragraphs>174</Paragraphs>
  <Slides>17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Company>IZFE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SARRERA</dc:title>
  <dc:creator>Administrador</dc:creator>
  <cp:lastModifiedBy>bczetlem</cp:lastModifiedBy>
  <cp:revision>211</cp:revision>
  <dcterms:created xsi:type="dcterms:W3CDTF">2014-10-16T21:12:35Z</dcterms:created>
  <dcterms:modified xsi:type="dcterms:W3CDTF">2016-10-18T17:54:33Z</dcterms:modified>
</cp:coreProperties>
</file>